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0c0854b0c7de4d3e" Type="http://schemas.openxmlformats.org/package/2006/relationships/metadata/core-properties" Target="docProps/core.xml"/><Relationship Id="R1655a0b729ca4273" Type="http://schemas.openxmlformats.org/officeDocument/2006/relationships/officeDocument" Target="ppt/presentation.xml"/><Relationship Id="Ra02bc1ede8c34f33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3920458c96486f"/>
  </p:sldMasterIdLst>
  <p:notesMasterIdLst>
    <p:notesMasterId xmlns:r="http://schemas.openxmlformats.org/officeDocument/2006/relationships" r:id="R1a06aa5ff7d54f81"/>
  </p:notesMasterIdLst>
  <p:sldIdLst>
    <p:sldId xmlns:r="http://schemas.openxmlformats.org/officeDocument/2006/relationships" id="256" r:id="R4745d25fbc174710"/>
    <p:sldId xmlns:r="http://schemas.openxmlformats.org/officeDocument/2006/relationships" id="257" r:id="R03518efdd188482d"/>
    <p:sldId xmlns:r="http://schemas.openxmlformats.org/officeDocument/2006/relationships" id="258" r:id="Raf810b9028a34a87"/>
    <p:sldId xmlns:r="http://schemas.openxmlformats.org/officeDocument/2006/relationships" id="259" r:id="R1fc58649d9a84c8b"/>
    <p:sldId xmlns:r="http://schemas.openxmlformats.org/officeDocument/2006/relationships" id="260" r:id="Rf2727b9d59ab4b98"/>
    <p:sldId xmlns:r="http://schemas.openxmlformats.org/officeDocument/2006/relationships" id="261" r:id="R3746230d7d4141e4"/>
    <p:sldId xmlns:r="http://schemas.openxmlformats.org/officeDocument/2006/relationships" id="262" r:id="Rc42f6c0b29ab4e29"/>
    <p:sldId xmlns:r="http://schemas.openxmlformats.org/officeDocument/2006/relationships" id="263" r:id="R849c93e6878d4fae"/>
    <p:sldId xmlns:r="http://schemas.openxmlformats.org/officeDocument/2006/relationships" id="264" r:id="R654e817c61394db8"/>
    <p:sldId xmlns:r="http://schemas.openxmlformats.org/officeDocument/2006/relationships" id="265" r:id="Ref644f1b8d4243f4"/>
    <p:sldId xmlns:r="http://schemas.openxmlformats.org/officeDocument/2006/relationships" id="266" r:id="Rffd9592dbe5f4f41"/>
    <p:sldId xmlns:r="http://schemas.openxmlformats.org/officeDocument/2006/relationships" id="267" r:id="R2e15a529fc1b4ea0"/>
    <p:sldId xmlns:r="http://schemas.openxmlformats.org/officeDocument/2006/relationships" id="268" r:id="Rc3d33a1a148d4157"/>
    <p:sldId xmlns:r="http://schemas.openxmlformats.org/officeDocument/2006/relationships" id="269" r:id="R121380281cfa41b2"/>
    <p:sldId xmlns:r="http://schemas.openxmlformats.org/officeDocument/2006/relationships" id="270" r:id="Rf3bea997511a4a21"/>
    <p:sldId xmlns:r="http://schemas.openxmlformats.org/officeDocument/2006/relationships" id="271" r:id="Re5b289b5b56e496c"/>
    <p:sldId xmlns:r="http://schemas.openxmlformats.org/officeDocument/2006/relationships" id="272" r:id="Rb2a5a8ea0ddf4e87"/>
    <p:sldId xmlns:r="http://schemas.openxmlformats.org/officeDocument/2006/relationships" id="273" r:id="R49421cfac2d04065"/>
    <p:sldId xmlns:r="http://schemas.openxmlformats.org/officeDocument/2006/relationships" id="274" r:id="R6b3ce7728c5f4b2d"/>
    <p:sldId xmlns:r="http://schemas.openxmlformats.org/officeDocument/2006/relationships" id="275" r:id="R62c4d8955366415d"/>
    <p:sldId xmlns:r="http://schemas.openxmlformats.org/officeDocument/2006/relationships" id="276" r:id="R0726b18be7c34c10"/>
    <p:sldId xmlns:r="http://schemas.openxmlformats.org/officeDocument/2006/relationships" id="277" r:id="R80759421a6a44e92"/>
    <p:sldId xmlns:r="http://schemas.openxmlformats.org/officeDocument/2006/relationships" id="278" r:id="R143d4bf313ac4d04"/>
    <p:sldId xmlns:r="http://schemas.openxmlformats.org/officeDocument/2006/relationships" id="279" r:id="R46fdbc84c2234ce9"/>
    <p:sldId xmlns:r="http://schemas.openxmlformats.org/officeDocument/2006/relationships" id="280" r:id="Rb70aa095b4f740b3"/>
    <p:sldId xmlns:r="http://schemas.openxmlformats.org/officeDocument/2006/relationships" id="281" r:id="Rffd7a8e91e3f494d"/>
    <p:sldId xmlns:r="http://schemas.openxmlformats.org/officeDocument/2006/relationships" id="282" r:id="Rc310b510e7b641b2"/>
    <p:sldId xmlns:r="http://schemas.openxmlformats.org/officeDocument/2006/relationships" id="283" r:id="R2ee97dae5b1a49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3518efdd188482d" Type="http://schemas.openxmlformats.org/officeDocument/2006/relationships/slide" Target="slides/slide2.xml"/><Relationship Id="R0726b18be7c34c10" Type="http://schemas.openxmlformats.org/officeDocument/2006/relationships/slide" Target="slides/slide21.xml"/><Relationship Id="R121380281cfa41b2" Type="http://schemas.openxmlformats.org/officeDocument/2006/relationships/slide" Target="slides/slide14.xml"/><Relationship Id="R143d4bf313ac4d04" Type="http://schemas.openxmlformats.org/officeDocument/2006/relationships/slide" Target="slides/slide23.xml"/><Relationship Id="R1a06aa5ff7d54f81" Type="http://schemas.openxmlformats.org/officeDocument/2006/relationships/notesMaster" Target="notesMasters/notesMaster1.xml"/><Relationship Id="R1fc58649d9a84c8b" Type="http://schemas.openxmlformats.org/officeDocument/2006/relationships/slide" Target="slides/slide4.xml"/><Relationship Id="R2e15a529fc1b4ea0" Type="http://schemas.openxmlformats.org/officeDocument/2006/relationships/slide" Target="slides/slide12.xml"/><Relationship Id="R2ee97dae5b1a49ac" Type="http://schemas.openxmlformats.org/officeDocument/2006/relationships/slide" Target="slides/slide28.xml"/><Relationship Id="R3746230d7d4141e4" Type="http://schemas.openxmlformats.org/officeDocument/2006/relationships/slide" Target="slides/slide6.xml"/><Relationship Id="R46fdbc84c2234ce9" Type="http://schemas.openxmlformats.org/officeDocument/2006/relationships/slide" Target="slides/slide24.xml"/><Relationship Id="R4745d25fbc174710" Type="http://schemas.openxmlformats.org/officeDocument/2006/relationships/slide" Target="slides/slide1.xml"/><Relationship Id="R49421cfac2d04065" Type="http://schemas.openxmlformats.org/officeDocument/2006/relationships/slide" Target="slides/slide18.xml"/><Relationship Id="R62c4d8955366415d" Type="http://schemas.openxmlformats.org/officeDocument/2006/relationships/slide" Target="slides/slide20.xml"/><Relationship Id="R654e817c61394db8" Type="http://schemas.openxmlformats.org/officeDocument/2006/relationships/slide" Target="slides/slide9.xml"/><Relationship Id="R6b3ce7728c5f4b2d" Type="http://schemas.openxmlformats.org/officeDocument/2006/relationships/slide" Target="slides/slide19.xml"/><Relationship Id="R80759421a6a44e92" Type="http://schemas.openxmlformats.org/officeDocument/2006/relationships/slide" Target="slides/slide22.xml"/><Relationship Id="R849c93e6878d4fae" Type="http://schemas.openxmlformats.org/officeDocument/2006/relationships/slide" Target="slides/slide8.xml"/><Relationship Id="R9d15e13317a24da1" Type="http://schemas.openxmlformats.org/officeDocument/2006/relationships/presProps" Target="presProps.xml"/><Relationship Id="Ra4240a159c0e4c15" Type="http://schemas.openxmlformats.org/officeDocument/2006/relationships/theme" Target="theme/theme1.xml"/><Relationship Id="Raf810b9028a34a87" Type="http://schemas.openxmlformats.org/officeDocument/2006/relationships/slide" Target="slides/slide3.xml"/><Relationship Id="Rb2a5a8ea0ddf4e87" Type="http://schemas.openxmlformats.org/officeDocument/2006/relationships/slide" Target="slides/slide17.xml"/><Relationship Id="Rb70aa095b4f740b3" Type="http://schemas.openxmlformats.org/officeDocument/2006/relationships/slide" Target="slides/slide25.xml"/><Relationship Id="Rc310b510e7b641b2" Type="http://schemas.openxmlformats.org/officeDocument/2006/relationships/slide" Target="slides/slide27.xml"/><Relationship Id="Rc3d33a1a148d4157" Type="http://schemas.openxmlformats.org/officeDocument/2006/relationships/slide" Target="slides/slide13.xml"/><Relationship Id="Rc42f6c0b29ab4e29" Type="http://schemas.openxmlformats.org/officeDocument/2006/relationships/slide" Target="slides/slide7.xml"/><Relationship Id="Rc73920458c96486f" Type="http://schemas.openxmlformats.org/officeDocument/2006/relationships/slideMaster" Target="slideMasters/slideMaster1.xml"/><Relationship Id="Re5b289b5b56e496c" Type="http://schemas.openxmlformats.org/officeDocument/2006/relationships/slide" Target="slides/slide16.xml"/><Relationship Id="Rebac8a4017fe49eb" Type="http://schemas.openxmlformats.org/officeDocument/2006/relationships/tableStyles" Target="tableStyles.xml"/><Relationship Id="Ref644f1b8d4243f4" Type="http://schemas.openxmlformats.org/officeDocument/2006/relationships/slide" Target="slides/slide10.xml"/><Relationship Id="Rf2727b9d59ab4b98" Type="http://schemas.openxmlformats.org/officeDocument/2006/relationships/slide" Target="slides/slide5.xml"/><Relationship Id="Rf3bea997511a4a21" Type="http://schemas.openxmlformats.org/officeDocument/2006/relationships/slide" Target="slides/slide15.xml"/><Relationship Id="Rffd7a8e91e3f494d" Type="http://schemas.openxmlformats.org/officeDocument/2006/relationships/slide" Target="slides/slide26.xml"/><Relationship Id="Rffd9592dbe5f4f41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0c2fb428614243ab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8bda758c2cb84cc9" Type="http://schemas.openxmlformats.org/officeDocument/2006/relationships/slide" Target="../slides/slide1.xml"/><Relationship Id="Rf84a02e97ff04d7b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2bfb473767194da7" Type="http://schemas.openxmlformats.org/officeDocument/2006/relationships/notesMaster" Target="../notesMasters/notesMaster1.xml"/><Relationship Id="R8cf113a6976a4da9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a1c6a623212e40eb" Type="http://schemas.openxmlformats.org/officeDocument/2006/relationships/notesMaster" Target="../notesMasters/notesMaster1.xml"/><Relationship Id="Refd371782a2e4910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1ffd48ffae1244b1" Type="http://schemas.openxmlformats.org/officeDocument/2006/relationships/slide" Target="../slides/slide4.xml"/><Relationship Id="R47463f5dcd404d5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9676e53f552c499c" Type="http://schemas.openxmlformats.org/officeDocument/2006/relationships/notesMaster" Target="../notesMasters/notesMaster1.xml"/><Relationship Id="Rc71a178e163d4c46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6d99858b7f1f4f01" Type="http://schemas.openxmlformats.org/officeDocument/2006/relationships/notesMaster" Target="../notesMasters/notesMaster1.xml"/><Relationship Id="Ra86273e1ac1b4d6f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ca9a2cfd5163444d" Type="http://schemas.openxmlformats.org/officeDocument/2006/relationships/notesMaster" Target="../notesMasters/notesMaster1.xml"/><Relationship Id="Rd417793d880b4371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46a038b7498a4fc2" Type="http://schemas.openxmlformats.org/officeDocument/2006/relationships/slide" Target="../slides/slide8.xml"/><Relationship Id="Rffdfd89713c64adb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c4f1186a33e04a37" Type="http://schemas.openxmlformats.org/officeDocument/2006/relationships/slide" Target="../slides/slide9.xml"/><Relationship Id="Rdd2aff8e06754b9d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570efe7515524ff5" Type="http://schemas.openxmlformats.org/officeDocument/2006/relationships/slide" Target="../slides/slide10.xml"/><Relationship Id="Reda91cbf5ff947c5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e565e18e6b3144a5" Type="http://schemas.openxmlformats.org/officeDocument/2006/relationships/notesMaster" Target="../notesMasters/notesMaster1.xml"/><Relationship Id="Rfe30f6e301a445cc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6aba622e35f24cf3" Type="http://schemas.openxmlformats.org/officeDocument/2006/relationships/notesMaster" Target="../notesMasters/notesMaster1.xml"/><Relationship Id="Ra19910ea0bb34973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2ecbade149fd4273" Type="http://schemas.openxmlformats.org/officeDocument/2006/relationships/slide" Target="../slides/slide13.xml"/><Relationship Id="R4799b6803c964b34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2473a840a4684870" Type="http://schemas.openxmlformats.org/officeDocument/2006/relationships/notesMaster" Target="../notesMasters/notesMaster1.xml"/><Relationship Id="R26675f6cce8e4c93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d66f7116c767464e" Type="http://schemas.openxmlformats.org/officeDocument/2006/relationships/notesMaster" Target="../notesMasters/notesMaster1.xml"/><Relationship Id="Ref961eb694014f17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0fe7c5de94994132" Type="http://schemas.openxmlformats.org/officeDocument/2006/relationships/notesMaster" Target="../notesMasters/notesMaster1.xml"/><Relationship Id="R442fa300e76443a8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798942c409ae4cc8" Type="http://schemas.openxmlformats.org/officeDocument/2006/relationships/notesMaster" Target="../notesMasters/notesMaster1.xml"/><Relationship Id="R9231fb4911a54b0e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aef775b3467a43a4" Type="http://schemas.openxmlformats.org/officeDocument/2006/relationships/slide" Target="../slides/slide18.xml"/><Relationship Id="Rc80c81910202487a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ab6eceb223ed4393" Type="http://schemas.openxmlformats.org/officeDocument/2006/relationships/notesMaster" Target="../notesMasters/notesMaster1.xml"/><Relationship Id="Rfae58178ac4a4888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1f5ff4009001441a" Type="http://schemas.openxmlformats.org/officeDocument/2006/relationships/slide" Target="../slides/slide20.xml"/><Relationship Id="Re3892e6044d64887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47295e7821834c46" Type="http://schemas.openxmlformats.org/officeDocument/2006/relationships/notesMaster" Target="../notesMasters/notesMaster1.xml"/><Relationship Id="R84f7382e56e64711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81d584758a4a441f" Type="http://schemas.openxmlformats.org/officeDocument/2006/relationships/notesMaster" Target="../notesMasters/notesMaster1.xml"/><Relationship Id="Rf2eb1733ccb2418f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2faed647cc92428d" Type="http://schemas.openxmlformats.org/officeDocument/2006/relationships/slide" Target="../slides/slide23.xml"/><Relationship Id="Rd8f1fba71cd94f28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3aad2ff7a3b045de" Type="http://schemas.openxmlformats.org/officeDocument/2006/relationships/slide" Target="../slides/slide24.xml"/><Relationship Id="R91dc33c5a4074eb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68c131f218194f8d" Type="http://schemas.openxmlformats.org/officeDocument/2006/relationships/slide" Target="../slides/slide25.xml"/><Relationship Id="R73488c7db7ca439a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dff042d77b6d4e71" Type="http://schemas.openxmlformats.org/officeDocument/2006/relationships/notesMaster" Target="../notesMasters/notesMaster1.xml"/><Relationship Id="Rff94c810cc8e48ef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df81f81892ad4f56" Type="http://schemas.openxmlformats.org/officeDocument/2006/relationships/slide" Target="../slides/slide27.xml"/><Relationship Id="Rf09e9290cc544eb8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0d1d7a91cb3b459b" Type="http://schemas.openxmlformats.org/officeDocument/2006/relationships/slide" Target="../slides/slide28.xml"/><Relationship Id="Re49ad9159dd04313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Käyttöopas ja tehtäväkohtaiset pohjat: mistä aloitan, mitä annan AI:lle ja mitä tarkistan. Mukana yhteisten ja omien projektien sekä sähköpostiyhteyden käyttö.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Käyttäjä pystyy tekemään valitun tehtävän itsenäisesti. Toistuvat virheet korjataan yhteiseen ohjeeseen, ei vain yhteen vastaukseen.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Myyntibriefi, joka vähentää saman taustatyön tekemistä uudelleen viestiä, soittoa ja tarjousta varten.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Ensiviesti, puhelurunko ja vastaukset vastaväitteisiin sekä jatkoviestit myyjän valitsemille asiakkaille. Toimii ennen MCP:tä annetuilla taustatiedoilla.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Bowlingin tarjouspohja ja AI-ohje, joilla valmiiksi laskettu tarjous muuttuu asiakkaalle lähetettäväksi tiedostoksi. MCP-yhteyttä ei tarvita.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Yksi myynnin työlista: asiakas, yhteydenoton peruste, ehdotettava palvelu, valmis viestiluonnos ja soiton valmistelu. Käyttö alkaa testatun MCP-yhteyden jälkeen.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Kampanjan lähtötietopohja, Bowlingin kirjoitusohje ja kanavakohtaiset julkaisuversiot. Julkaisu tehdään nykyisillä työkaluilla.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Kuukausiraportti: kulut, mitatut tulokset, vertailu ja sovitut seuraavat toimet. Laskelmat voi tarkistaa lähdetiedostoista.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AI-projekti, valmis tarkistuspyyntö ja selkeä erotustaulukko nykyisistä Excel-tiedostoista.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Puhelinlomake, päivän seurantaan tarkoitettu näkymä sekä kirjaukset ja korjaavat toimet kokoava historia.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Hävikkilomake, laskuri ja viikkokooste. Käyttö aloitetaan rajatulla tuoteryhmällä; havaintoja ja vaikutuksia seurataan jatkuvan tuen aikana.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Tapahtumapohja ja AI-ohje, joilla syntyvät aikataulu, tehtävälistat ja avoimet kysymykset. Ensimmäinen vaihe toimii ilman integraatioita.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Yhteinen tapahtumakortti, muutoshistoria ja kuittauskäytäntö. Varausten saatavuus ja järjestelmäkirjaukset varmistetaan nykyisellä tavalla.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Yhtenäinen inventaariopohja, resepteihin perustuva valmistuslaskelma ja tarkistettava ostolista.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MITÄ VALMISTUU: Käyttöön otettu Lemonsoft MCP sekä testatut hakuohjeet ja käyttötavat. Jatkokehitys keskittyy tiedon hyödyntämiseen ja käyttäjien työn helpottamiseen.</a:t>
            </a:r>
          </a:p>
          <a:p xmlns:a="http://schemas.openxmlformats.org/drawingml/2006/main">
            <a:r>
              <a:t>ESIMERKKI: </a:t>
            </a:r>
          </a:p>
          <a:p xmlns:a="http://schemas.openxmlformats.org/drawingml/2006/main">
            <a:r>
              <a:t>SEURAAVA VAIHE: </a:t>
            </a:r>
          </a:p>
          <a:p xmlns:a="http://schemas.openxmlformats.org/drawingml/2006/main">
            <a:r>
              <a:t>Lähtöaineisto: Bowlingin kartoitus 29.9.2026 ja täydentävät muistiinpanot 5.10.2026.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643f361715254c53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a8b9f2a4d4e5406e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603ad242b901468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3d8d096433ef4cd8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277b5a0338cf41eb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adbea612c1b2489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EC86E0-33C7-4C3A-8BCB-6BC0687D2E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C6FFE82-4845-46E2-82B2-A0D165603C4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6BBF703-075E-4492-908D-262E8F83FB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B4C503-8255-4125-9768-CA1C05395C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B9C3E29-F934-4CAF-9041-54824465B1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CCC085A-8D5D-41FF-9056-392AEB33FE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5FE7654-6B8E-429E-9A1A-39A796CBA6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F7B4C8D-DA15-4ED6-B573-245797CF1BE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EBA7B1-28FA-4ED2-B10C-54AFB12EF8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A14A57-CD9B-4926-A07C-574F2AEFBF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0281d6df3f6a42fe" Type="http://schemas.openxmlformats.org/officeDocument/2006/relationships/slideLayout" Target="../slideLayouts/slideLayout6.xml"/><Relationship Id="Rc6a1b950efe845fd" Type="http://schemas.openxmlformats.org/officeDocument/2006/relationships/slideLayout" Target="../slideLayouts/slideLayout1.xml"/><Relationship Id="Rcfbffc2c484f4839" Type="http://schemas.openxmlformats.org/officeDocument/2006/relationships/theme" Target="theme/theme2.xml"/><Relationship Id="Re53184e1c96d4152" Type="http://schemas.openxmlformats.org/officeDocument/2006/relationships/slideLayout" Target="../slideLayouts/slideLayout3.xml"/><Relationship Id="Rec09369a35ff4cf9" Type="http://schemas.openxmlformats.org/officeDocument/2006/relationships/slideLayout" Target="../slideLayouts/slideLayout4.xml"/><Relationship Id="Reee57dc694fd4939" Type="http://schemas.openxmlformats.org/officeDocument/2006/relationships/slideLayout" Target="../slideLayouts/slideLayout2.xml"/><Relationship Id="Rf3531e96c5d14e63" Type="http://schemas.openxmlformats.org/officeDocument/2006/relationships/slideLayout" Target="../slideLayouts/slideLayout5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a1b950efe845fd"/>
    <p:sldLayoutId xmlns:r="http://schemas.openxmlformats.org/officeDocument/2006/relationships" id="2147483650" r:id="Reee57dc694fd4939"/>
    <p:sldLayoutId xmlns:r="http://schemas.openxmlformats.org/officeDocument/2006/relationships" id="2147483651" r:id="Re53184e1c96d4152"/>
    <p:sldLayoutId xmlns:r="http://schemas.openxmlformats.org/officeDocument/2006/relationships" id="2147483652" r:id="Rec09369a35ff4cf9"/>
    <p:sldLayoutId xmlns:r="http://schemas.openxmlformats.org/officeDocument/2006/relationships" id="2147483653" r:id="Rf3531e96c5d14e63"/>
    <p:sldLayoutId xmlns:r="http://schemas.openxmlformats.org/officeDocument/2006/relationships" id="2147483654" r:id="R0281d6df3f6a42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1f97ef29b474d54" Type="http://schemas.openxmlformats.org/officeDocument/2006/relationships/slideLayout" Target="../slideLayouts/slideLayout6.xml"/><Relationship Id="Re008cdcad4c642b7" Type="http://schemas.openxmlformats.org/officeDocument/2006/relationships/image" Target="../media/image.png"/><Relationship Id="Rfdde98514e694e9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0e29ebfe2bc5462c" Type="http://schemas.openxmlformats.org/officeDocument/2006/relationships/slideLayout" Target="../slideLayouts/slideLayout6.xml"/><Relationship Id="R2e0c9198fcbc4b88" Type="http://schemas.openxmlformats.org/officeDocument/2006/relationships/image" Target="../media/image2.png"/><Relationship Id="R6f76621d33a64bc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0a83ec8082104e28" Type="http://schemas.openxmlformats.org/officeDocument/2006/relationships/notesSlide" Target="../notesSlides/notesSlide3.xml"/><Relationship Id="R119edc2513044c9d" Type="http://schemas.openxmlformats.org/officeDocument/2006/relationships/slideLayout" Target="../slideLayouts/slideLayout6.xml"/><Relationship Id="R775ca15b824c40c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1c7f62f5e9554159" Type="http://schemas.openxmlformats.org/officeDocument/2006/relationships/image" Target="../media/image4.png"/><Relationship Id="R3fec570026814bb0" Type="http://schemas.openxmlformats.org/officeDocument/2006/relationships/slideLayout" Target="../slideLayouts/slideLayout6.xml"/><Relationship Id="R60ad98a8a80b444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4e87d4bd9cd3495a" Type="http://schemas.openxmlformats.org/officeDocument/2006/relationships/slideLayout" Target="../slideLayouts/slideLayout6.xml"/><Relationship Id="R69bf870290004a24" Type="http://schemas.openxmlformats.org/officeDocument/2006/relationships/image" Target="../media/image5.png"/><Relationship Id="Rf47ffa8c38a64ab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3d374e71f10b4cfc" Type="http://schemas.openxmlformats.org/officeDocument/2006/relationships/slideLayout" Target="../slideLayouts/slideLayout6.xml"/><Relationship Id="R76abb7eca9464bbd" Type="http://schemas.openxmlformats.org/officeDocument/2006/relationships/notesSlide" Target="../notesSlides/notesSlide6.xml"/><Relationship Id="Ra5bba5fdfcb5453c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ae486e9fe4c949fe" Type="http://schemas.openxmlformats.org/officeDocument/2006/relationships/notesSlide" Target="../notesSlides/notesSlide7.xml"/><Relationship Id="Rddc02db2c93649b6" Type="http://schemas.openxmlformats.org/officeDocument/2006/relationships/image" Target="../media/image7.png"/><Relationship Id="Rf0276352c8f941f4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50e2b53ad6b04f5c" Type="http://schemas.openxmlformats.org/officeDocument/2006/relationships/image" Target="../media/image8.png"/><Relationship Id="Rbf4a0d9bc405466e" Type="http://schemas.openxmlformats.org/officeDocument/2006/relationships/slideLayout" Target="../slideLayouts/slideLayout6.xml"/><Relationship Id="Re75b79e6cd5f4e11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39d93127251f436d" Type="http://schemas.openxmlformats.org/officeDocument/2006/relationships/notesSlide" Target="../notesSlides/notesSlide9.xml"/><Relationship Id="R4765c13e4e0e4d77" Type="http://schemas.openxmlformats.org/officeDocument/2006/relationships/image" Target="../media/image9.png"/><Relationship Id="Re795b83af3314837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10ab411b8b954597" Type="http://schemas.openxmlformats.org/officeDocument/2006/relationships/image" Target="../media/image10.png"/><Relationship Id="R511351e95fb14e20" Type="http://schemas.openxmlformats.org/officeDocument/2006/relationships/slideLayout" Target="../slideLayouts/slideLayout6.xml"/><Relationship Id="Rabfd5a3659c841ba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076c9e31136f4671" Type="http://schemas.openxmlformats.org/officeDocument/2006/relationships/image" Target="../media/image11.png"/><Relationship Id="R29302e1bde934bda" Type="http://schemas.openxmlformats.org/officeDocument/2006/relationships/slideLayout" Target="../slideLayouts/slideLayout6.xml"/><Relationship Id="Ra74844ac059840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2d5a7ef50ca64bcf" Type="http://schemas.openxmlformats.org/officeDocument/2006/relationships/notesSlide" Target="../notesSlides/notesSlide12.xml"/><Relationship Id="R923ae20e470f4c73" Type="http://schemas.openxmlformats.org/officeDocument/2006/relationships/image" Target="../media/image12.png"/><Relationship Id="Rd07274f2d98d467e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3cfc8542975b4483" Type="http://schemas.openxmlformats.org/officeDocument/2006/relationships/image" Target="../media/image13.png"/><Relationship Id="Ra7ecfdadcd314748" Type="http://schemas.openxmlformats.org/officeDocument/2006/relationships/notesSlide" Target="../notesSlides/notesSlide13.xml"/><Relationship Id="Rf6f9aa7cf1634bc9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9d6d6f893a9c436b" Type="http://schemas.openxmlformats.org/officeDocument/2006/relationships/notesSlide" Target="../notesSlides/notesSlide14.xml"/><Relationship Id="Rc0341d229fde43df" Type="http://schemas.openxmlformats.org/officeDocument/2006/relationships/slideLayout" Target="../slideLayouts/slideLayout6.xml"/><Relationship Id="Rd99752bf1e1a48fe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22cc6cd608e347b1" Type="http://schemas.openxmlformats.org/officeDocument/2006/relationships/image" Target="../media/image15.png"/><Relationship Id="R862180cc467b4ca8" Type="http://schemas.openxmlformats.org/officeDocument/2006/relationships/notesSlide" Target="../notesSlides/notesSlide15.xml"/><Relationship Id="Rd5bc47ee1b2a4652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16193ef203d741f2" Type="http://schemas.openxmlformats.org/officeDocument/2006/relationships/slideLayout" Target="../slideLayouts/slideLayout6.xml"/><Relationship Id="R1f3c76ff007f4dbf" Type="http://schemas.openxmlformats.org/officeDocument/2006/relationships/notesSlide" Target="../notesSlides/notesSlide16.xml"/><Relationship Id="R225120c9e11c4c38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69b7a807e70c415f" Type="http://schemas.openxmlformats.org/officeDocument/2006/relationships/image" Target="../media/image17.png"/><Relationship Id="R7b3398d9c6b9479e" Type="http://schemas.openxmlformats.org/officeDocument/2006/relationships/notesSlide" Target="../notesSlides/notesSlide17.xml"/><Relationship Id="R96deacbd5d02480e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7c8efd89a100447d" Type="http://schemas.openxmlformats.org/officeDocument/2006/relationships/slideLayout" Target="../slideLayouts/slideLayout6.xml"/><Relationship Id="Rac18b12f5e714374" Type="http://schemas.openxmlformats.org/officeDocument/2006/relationships/image" Target="../media/image18.png"/><Relationship Id="Rc68a744985644e85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45b0295caee943f1" Type="http://schemas.openxmlformats.org/officeDocument/2006/relationships/slideLayout" Target="../slideLayouts/slideLayout6.xml"/><Relationship Id="R89c5ef82936b485d" Type="http://schemas.openxmlformats.org/officeDocument/2006/relationships/notesSlide" Target="../notesSlides/notesSlide19.xml"/><Relationship Id="Rf7b0f6cdc0304fc0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c67744c0a2da4c79" Type="http://schemas.openxmlformats.org/officeDocument/2006/relationships/image" Target="../media/image20.png"/><Relationship Id="Re1d32a7921344bda" Type="http://schemas.openxmlformats.org/officeDocument/2006/relationships/slideLayout" Target="../slideLayouts/slideLayout6.xml"/><Relationship Id="Rfb3f2b1136814520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733e6fc55e5c43f9" Type="http://schemas.openxmlformats.org/officeDocument/2006/relationships/slideLayout" Target="../slideLayouts/slideLayout6.xml"/><Relationship Id="R7668982dee1a49d5" Type="http://schemas.openxmlformats.org/officeDocument/2006/relationships/image" Target="../media/image21.png"/><Relationship Id="Rfb7371cc5d0244f1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5283e674a75a4576" Type="http://schemas.openxmlformats.org/officeDocument/2006/relationships/notesSlide" Target="../notesSlides/notesSlide22.xml"/><Relationship Id="Ra34fe97113484532" Type="http://schemas.openxmlformats.org/officeDocument/2006/relationships/image" Target="../media/image22.png"/><Relationship Id="Rd5916f0012614e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48b1cc49380549da" Type="http://schemas.openxmlformats.org/officeDocument/2006/relationships/image" Target="../media/image23.png"/><Relationship Id="Rdd4ae3eac97c4a94" Type="http://schemas.openxmlformats.org/officeDocument/2006/relationships/notesSlide" Target="../notesSlides/notesSlide23.xml"/><Relationship Id="Re3749ff428e24507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2f8cc58843324e6f" Type="http://schemas.openxmlformats.org/officeDocument/2006/relationships/notesSlide" Target="../notesSlides/notesSlide24.xml"/><Relationship Id="Rda84bf6952fa4879" Type="http://schemas.openxmlformats.org/officeDocument/2006/relationships/slideLayout" Target="../slideLayouts/slideLayout6.xml"/><Relationship Id="Re11c65e1f6d44db1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1fc48c05f41d4e22" Type="http://schemas.openxmlformats.org/officeDocument/2006/relationships/notesSlide" Target="../notesSlides/notesSlide25.xml"/><Relationship Id="R4bd8e73a423e4cef" Type="http://schemas.openxmlformats.org/officeDocument/2006/relationships/slideLayout" Target="../slideLayouts/slideLayout6.xml"/><Relationship Id="R9eb878de75e04155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673e2bffa33a42c4" Type="http://schemas.openxmlformats.org/officeDocument/2006/relationships/slideLayout" Target="../slideLayouts/slideLayout6.xml"/><Relationship Id="Rab9572b016204ba6" Type="http://schemas.openxmlformats.org/officeDocument/2006/relationships/image" Target="../media/image26.png"/><Relationship Id="Rb9a8bec6c7174a8f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39ca56b1aea14bdb" Type="http://schemas.openxmlformats.org/officeDocument/2006/relationships/notesSlide" Target="../notesSlides/notesSlide27.xml"/><Relationship Id="R64da797cfa034d59" Type="http://schemas.openxmlformats.org/officeDocument/2006/relationships/image" Target="../media/image27.png"/><Relationship Id="Re938e6b50a6c41d2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2d256a2bf90c415d" Type="http://schemas.openxmlformats.org/officeDocument/2006/relationships/image" Target="../media/image28.png"/><Relationship Id="R3406ee4e753f4ed5" Type="http://schemas.openxmlformats.org/officeDocument/2006/relationships/notesSlide" Target="../notesSlides/notesSlide28.xml"/><Relationship Id="R6ad0ac64516149d6" Type="http://schemas.openxmlformats.org/officeDocument/2006/relationships/slideLayout" Target="../slideLayouts/slideLayout6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BCD98E-3554-4986-BFE0-6238C096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AB8FD-98A2-4E0C-AF24-CF2CBADD20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08cdcad4c642b7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2AAFF-3A29-46BA-BF16-E4DA3ABA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46D53-7506-495E-AD80-031FBF23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768E8-D557-4527-A60B-09058C27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VIISI KOKONAISUUTTA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3C679-BFE1-42C1-9411-62BEEED0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Bowling Oy:n AI-suunnitelma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17075-2471-4426-8560-512630DA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B25F7-4E49-4044-A84D-884D9044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526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2A95F3-CEA8-43AF-A243-4FA6D478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152650"/>
            <a:ext cx="2714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Ihmiset &amp;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FBF666-A36A-4DC7-8ACC-31DDD5A4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152650"/>
            <a:ext cx="7572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Pelikirja, henkilöstön harjoittelu ja käyttötuki.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2BFED2-8D6C-4D93-872E-0C188300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718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734558-7F99-4E86-8F3C-5039A01B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971800"/>
            <a:ext cx="2714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Myynti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E65D45-1C63-4673-8FF3-F9EDBB9B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71800"/>
            <a:ext cx="7572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auttaa valmistelemaan asiakasviestit, puhelut ja tarjoukset. Kun Lemonsoft-yhteys toimii, AI ehdottaa myös, keihin kannattaa olla yhteydessä ja miksi.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AD62A-B4AD-442D-97D6-4D549325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909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2DE81-85AA-4615-96FE-545E44B5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90950"/>
            <a:ext cx="2714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Markkinointi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1F416A-1649-4541-80B8-FFED3F02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90950"/>
            <a:ext cx="7572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Kampanjatekstit, uutiskirjeet ja markkinoinnin raportit.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AF67A6-1224-469D-98CA-62DE1FC7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01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429BA0-B2FE-470E-BC28-F0FD7EC9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10100"/>
            <a:ext cx="2714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Operatiivinen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4A0C43-D156-4297-943B-C045348C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610100"/>
            <a:ext cx="7572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Tilityksen tarkistus, omavalvontatyökalu, hävikkilaskuri ja tapahtumien organisointi.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E181F0-25A9-4B6F-9B43-3EB7EEB6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9DA57-D659-4102-8255-7AD04843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429250"/>
            <a:ext cx="2714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1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Tech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5CAB0-9E55-4692-B7BE-CB746BCF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429250"/>
            <a:ext cx="7572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Lemonsoft-tiedot MCP:n kautta sekä tiedostojen ja sähköpostien hyödyntäminen.</a:t>
            </a:r>
          </a:p>
        </p:txBody>
      </p:sp>
    </p:spTree>
    <p:extLst>
      <p:ext uri="{BB962C8B-B14F-4D97-AF65-F5344CB8AC3E}">
        <p14:creationId xmlns:p14="http://schemas.microsoft.com/office/powerpoint/2010/main" val="884257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869CF8-1C98-47E8-9F27-684514CA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F483E-0A13-4933-B608-12067CFC4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c9198fcbc4b88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76776-8C56-4D7B-9E01-B78B6D95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C7A5E-493E-457E-9271-D3D84059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FDF6D-CC7E-438B-92D1-A34BBB05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01 / KOKONAISUUS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483B0-E04B-4D68-8F06-2BD83DF5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Ihmiset &amp; 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0C877-6B5C-4D73-B3F2-972A3D328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857D65-941F-4B25-8232-ADABA362E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4F67CA-BC82-423F-B132-1A28476F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2860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AI-pelikirja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11D0F-BDD7-4487-B158-32F9B48E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4650C-B6D8-46E4-8A30-2695BE922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098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AI-osaaminen ja käyttötuki</a:t>
            </a:r>
          </a:p>
        </p:txBody>
      </p:sp>
    </p:spTree>
    <p:extLst>
      <p:ext uri="{BB962C8B-B14F-4D97-AF65-F5344CB8AC3E}">
        <p14:creationId xmlns:p14="http://schemas.microsoft.com/office/powerpoint/2010/main" val="7597243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02F679-9F87-4E11-8C16-57CB83B48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CD49D-5842-4DB9-B5B5-DA7078F055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5ca15b824c40c3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0273B6-0007-4BD4-9132-0744565D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669AE5-9EEC-4B7F-A718-9D3F8A91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5D026C-3540-4287-9EDE-59C529C07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IHMISET &amp; AI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120FC-D20B-442C-AB45-C83EC550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AI-pelikirja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6CA425-F2EF-4B8F-8226-8650F350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4ADE2-5B3A-40A8-899E-52AB91B6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Pelikirja kertoo, missä tehtävissä AI:ta käytetään ja miten työ tehdään alusta loppuun.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A35C6-3032-4594-95AA-1ED677C0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83E77-644F-4F0D-8F7A-ACA49FCBF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ED3AD-CB70-4248-BB69-B5386D12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Yhteiset käyttötavat ja pääsyt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1D5C10-1BEA-4B7F-A60D-BD1AFD49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Sovitaan kaikille tiimeille, missä tehtävissä AI:ta käytetään, mitä tietoja sille annetaan ja miten tulokset tarkistetaan. Määritellään sallitut aineistot ja käyttöoikeudet. Valmis sähköpostiyhteys otetaan käyttöön osana aloitusta.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5D9471-916C-42E8-B3E9-F5B18B55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2F52EA-1153-4FB8-9133-2C2C7314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097F0-10A4-4F2E-B386-BFB11B5A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Valmiit ohjeet ja oikeat esimerkit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1F4CE-09FF-44CD-AFC6-4D502EC4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tehtäväkohtaiset pyynnöt, lähtötietopohjat ja Bowlingin omat mallivastaukset. Ohje kertoo myös, milloin puuttuva hinta, ajankohta tai asiakastieto pitää kysyä.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E9C757-3325-4D17-8266-5B637773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3B2F20-3C8F-49F9-8D01-E8FA0F40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E60A85-165D-4E9E-94E1-85C4E22A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Yhteiset ja omat projektit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7F3D6-4FA2-4BC3-AE3F-1D4E5A8F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Yhteisiin projekteihin kootaan tiimin ohjeet ja hyväksytyt aineistot. Omia projekteja käytetään sovittuihin henkilökohtaisiin töihin. Sovitaan jakaminen, aineistojen päivitys ja sähköpostiviestien käyttö.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61F297-93DA-4F87-88F2-56BDFD49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32908A-665B-4002-8A03-EBC78C6B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C65BA7-71EF-4631-AD0C-B436E5BE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Käyttöopas ja tehtäväkohtaiset pohjat: mistä aloitan, mitä annan AI:lle ja mitä tarkistan. Mukana yhteisten ja omien projektien sekä sähköpostiyhteyden käyttö.</a:t>
            </a:r>
          </a:p>
        </p:txBody>
      </p:sp>
    </p:spTree>
    <p:extLst>
      <p:ext uri="{BB962C8B-B14F-4D97-AF65-F5344CB8AC3E}">
        <p14:creationId xmlns:p14="http://schemas.microsoft.com/office/powerpoint/2010/main" val="13692041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7C7217-32D0-4A22-9934-4B667416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C61B5-C3C7-464A-ABBA-A27C30FE2D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7f62f5e9554159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4EBCA-52B0-48A6-87A5-DF88B056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9919B-BBD7-460D-AAA9-97912235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09863-0227-4339-BBBE-7208C239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IHMISET &amp; AI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4C4318-68CC-4492-9455-A5EC0A67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AI-osaaminen ja käyttötuki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13377-36A9-4BAA-AF8C-257567F4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3483B-C0EE-4683-9465-2711E6CF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Koulutuksessa jokainen tekee oikean työtehtävän valmiiksi. Käyttötuessa korjataan ne kohdat, joiden vuoksi AI:n vastaus jää huonoksi tai työ ei nopeudu.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2A4CC-2AD2-4DCC-993E-DE1ED1B1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EB9E2D-3CFF-427C-B9DA-648EDD964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C41BF9-9590-4CD5-8CE2-D0308612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Kickoff omilla työtehtävillä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1E136B-ADB2-4B03-B9A4-27CDA0D3F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Harjoitellaan myyntiviestiä, kampanjatekstiä ja muistiinpanon muuttamista tehtävälistaksi. Samalla kokeillaan sähköpostiketjun tiivistämistä ja vastausluonnosta valmiin yhteyden avulla.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4BD423-0451-47CC-8C78-A4F127F77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70E8BB-7B46-4FA1-B4FD-638060B8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DC55E8-AB42-4970-A31F-62754E8C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Harjoittelu työn lomassa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19B9AC-4E18-435C-94F4-7EAE0EBE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Jokainen kokeilee sovittua tehtävää useamman kerran ja pohtii, mihin muuhun AI:ta voi käyttää arjessa. Käyttäjä tarkistaa tuloksen ja tuo epäselvät tilanteet yhteiseen käsittelyyn.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718967-E4B9-44B5-95F3-181F8E2D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34544A-1697-4176-87D9-9BDE8D43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F4B2C-055E-4AFE-A40C-E2736BE5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Tuki ja jatkokehitys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562546-64E5-4260-9F10-B3C559F6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Ratkaistaan kysymykset oikeiden esimerkkien kautta ja korjataan yhteistä ohjetta. Toimivista uusista käyttötavoista tehdään ohje myös muille.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FD7902-1275-4442-B4BC-4B36B769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BB437D-34DA-4676-9CA9-2A094ACF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DAD9A6-8FC8-4843-BD08-B5B497A7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Käyttäjä pystyy tekemään valitun tehtävän itsenäisesti. Toistuvat virheet korjataan yhteiseen ohjeeseen, ei vain yhteen vastaukseen.</a:t>
            </a:r>
          </a:p>
        </p:txBody>
      </p:sp>
    </p:spTree>
    <p:extLst>
      <p:ext uri="{BB962C8B-B14F-4D97-AF65-F5344CB8AC3E}">
        <p14:creationId xmlns:p14="http://schemas.microsoft.com/office/powerpoint/2010/main" val="10867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6F39C5-6E07-447B-9572-CB94D38B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4311D-6B14-44A3-A8C2-9F3D3E238C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f870290004a24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2E07A1-001D-434B-BC60-1E666155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9E894-1E52-4026-89F0-61E875A4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990479-72E5-4AEF-B47D-DDD6C354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02 / KOKONAISUUS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738EE-3C45-420F-84D1-9FC5C67E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Myynti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6888EC-99F3-4B80-8B4A-C31734CB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306BC1-55F2-4F63-981E-9EA446BC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388A0-B413-4CAE-ADF0-C240A293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2860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Uusmyynnin valmistelu myyjän spekseistä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EBCAAE-3AC7-473E-902A-5A97E306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6D4E90-3522-4AC3-822B-96309D02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098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Asiakasviestit ja soittoon valmistautuminen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30CDF-CD73-4EB8-B0B1-3733BF5C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56D90-A738-4093-9BCF-BB114252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3375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Tarjouksen toteutus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5BE215-4C32-4756-A7FC-86EED208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D94CEE-79AB-48AF-9DA1-AEBC204F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5762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Myynnin toimenpiteet Lemonsoft-datasta</a:t>
            </a:r>
          </a:p>
        </p:txBody>
      </p:sp>
    </p:spTree>
    <p:extLst>
      <p:ext uri="{BB962C8B-B14F-4D97-AF65-F5344CB8AC3E}">
        <p14:creationId xmlns:p14="http://schemas.microsoft.com/office/powerpoint/2010/main" val="12774249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8553EE-1201-438D-8884-D75E57A23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63FDB-D1D2-4C8B-BAC4-F04E3F621C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bba5fdfcb5453c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95C13-C0FC-43DE-B1E5-CB8DBA2AA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D88EE-375D-4699-98F8-1E7C3367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24EC1-9FF8-40AE-966B-37988417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MYYNTI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86981-7AAB-4990-8A42-0C69EC5E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Uusmyynnin valmistelu myyjän spekseistä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DC377-5AD5-4C92-B5BC-766C9DDE0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9EE75C-2FC2-4F54-8B84-9E7DD602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Myyjän valitseman yrityksen lähestyminen valmistellaan yhdestä taustapohjasta. AI auttaa yhdistämään tunnetun tilanteen sopivaan palveluun ja tunnistamaan myynniltä puuttuvat tiedot.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7CBBA9-F052-4AF3-8662-9A9E0300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EB5D6-7500-41FF-A13D-85FD558F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3D8B1F-CE3D-4769-B4AB-95AECB22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Kohde ja yhteydenoton tavoite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C5DEE-9C54-413E-B560-B71FEBD3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 tuo yrityksen, yhteyshenkilön, tunnetun tilanteen ja tavoitteen: esimerkiksi selvittää kiinnostus henkilöstöiltaan. Asiakkuus ja aiemmat kontaktit tarkistetaan itse Lemonsoftista.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6FF4E-3B21-4AA8-8D03-2DFFAC24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57A7B-DDCA-4166-98A2-97BF7DCFA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F7B032-DB53-49F5-B4B4-AB5D33237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Sopiva palvelu ja myyntikulma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3500A5-BECE-4833-9E49-47CC717E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vertaa annettua tarvetta hyväksyttyihin palvelukuvauksiin: keilaus, ruokailu ja niiden yhdistelmät. Se ehdottaa lähestymiskulmaa ja perustelee sen annetulla tiedolla.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EA923-4963-4EF7-AEE0-3A2B5E922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68A3E-EB23-494F-9542-A48CBACD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081993-8FBB-4C19-906E-2612F638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Taustasta valmis myyntibriefi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261FBC-D21E-441D-AAC2-7F415A1C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Kootaan yhdelle sivulle asiakas, tavoite, ehdotettava palvelu, perustelu ja avoimet kysymykset. Myyjä käyttää samaa briefiä viestin ja puhelun valmistelussa. Kohdeyrityksen valinta pysyy myyjällä.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2D67DA-A34D-4FA0-AEB9-A489CDB5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C2E30E-EBE8-4556-9104-3FF3151C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108E7A-3B4A-4ED5-BF3B-9AE17506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Myyntibriefi, joka vähentää saman taustatyön tekemistä uudelleen viestiä, soittoa ja tarjousta varten.</a:t>
            </a:r>
          </a:p>
        </p:txBody>
      </p:sp>
    </p:spTree>
    <p:extLst>
      <p:ext uri="{BB962C8B-B14F-4D97-AF65-F5344CB8AC3E}">
        <p14:creationId xmlns:p14="http://schemas.microsoft.com/office/powerpoint/2010/main" val="574099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AC2984-33E6-473E-8FF2-8AFBD6022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5C8AD9-FDB1-484A-A7BF-CAEE6B69FC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c02db2c93649b6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A856A1-AEA0-475E-8ACC-67005AD5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D940D-41C5-4739-9FD3-6BB1E26D6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054A9F-1499-4050-83CE-3DC3AF17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MYYNTI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B57D7-BB24-46F4-BE74-B9B958D7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Asiakasviestit ja soittoon valmistautuminen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0878CC-D443-47BF-A68B-51F6A9DC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F07F9-3F10-496B-B76D-008F24C9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 saa valitulle asiakkaalle käyttökelpoisen avauksen, viestin ja puhelurungon. Valmisteluaikaa kuluu vähemmän, ja yhteydenotto johtaa selkeään kysymykseen tai sovittavaan jatkoon.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4AF77D-86EC-4CC5-A3E5-C708D170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135B6-0F68-4FD4-B9E3-C378E94A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22FA2-8154-4B6B-8A35-3B24D43D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Asiakkaalle relevantti viesti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B921D-5B2F-4068-B519-7F1A5C99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Myyntibriefistä tehdään lyhyt sähköposti: miksi otetaan yhteyttä, mitä asiakkaalle ehdotetaan ja mitä häneltä kysytään. Viestiin tuodaan asiakkaan tilanne, ei yleistä palveluluetteloa.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D1834-6C6D-4833-BCE3-7B2B2181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824A74-D3A2-4D22-B7D0-F97660EFD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FFDCE6-9290-43F2-805A-F57782AD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Puhelun tavoite ja kysymykset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98FE8D-F4F5-4C67-81CD-4255EBEF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luonteva avaus ja kysymykset ajankohdasta, ryhmäkoosta, ruokailusta ja päätöksenteosta. Puhelun tavoitteeksi valitaan esimerkiksi tarjouksen tekemiseen tarvittavat tiedot.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FDF7BE-9BCD-4593-859C-651316A2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0AF781-9CC3-4C05-944E-22A00041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C087E5-FEB9-4C1E-AACD-7C26DE5A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Vastaväitteet ja jatkoyhteydenotto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5B07A0-3951-4922-836D-341EEE795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vastaukset tavallisiin vastaväitteisiin. Puhelumuistiosta tai viestiketjusta valmistellaan sovittu jatkoviesti, tarjouksen seuranta tai paluusoitto. Myyjä valitsee asiakkaan ja tarkistaa luonnokset.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BF0ADC-6F38-4584-BCA2-BCB28476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44EF89-05F3-4309-9AC6-1D4853BD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8A3168-2E2D-4671-8BF8-B4D24D49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Ensiviesti, puhelurunko ja vastaukset vastaväitteisiin sekä jatkoviestit myyjän valitsemille asiakkaille. Toimii ennen MCP:tä annetuilla taustatiedoilla.</a:t>
            </a:r>
          </a:p>
        </p:txBody>
      </p:sp>
    </p:spTree>
    <p:extLst>
      <p:ext uri="{BB962C8B-B14F-4D97-AF65-F5344CB8AC3E}">
        <p14:creationId xmlns:p14="http://schemas.microsoft.com/office/powerpoint/2010/main" val="1200096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08F90-229C-411B-BF38-4C758416A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F1A5B-5086-478F-83A6-933C4D32C9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2b53ad6b04f5c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1DEEBC-7ACC-4E39-A8D9-51B59826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7BD30-209C-430B-8299-7BE2A376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CF22B-923B-41AC-93DD-A9A32C1E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MYYNTI / HAVAINNOLLISTAVA ESIMERKKI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C6AF6-4F2C-45DE-BBD6-184E2E20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Esimerkki: viesti ja soitto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CF3D0-4C29-4099-B53B-1F385C63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C5D2C-85E5-4B75-B70A-3BB3E6C4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977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Esimerkkitilanne: yrityksen toimipaikka lähellä Ruusulaa ja henkilöstötapahtumista vastaava henkilö on tarkistettu. Ostotarve ei ole tiedossa.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ABFF8-8A15-49C0-980E-9DFCACDD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Ensiviesti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52962-CEAF-496B-8407-CA09A323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19475"/>
            <a:ext cx="5143500" cy="1704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Hei [nimi], yrityksenne toimipiste on lähellä Ruusulaa. Meillä voisi järjestää tiimille keilausillan ruokailuineen. Onko teillä henkilöstöiltaa suunnitteilla, johon voisin lähettää ehdotuksen?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24CD63-FAD6-45C8-AF89-D4492553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24175"/>
            <a:ext cx="523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Soiton avaus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0DAF7-CEA6-4A88-8760-96E2455A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19475"/>
            <a:ext cx="5238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”Hei [nimi], [oma nimi] Ruusulasta. Lähetin ajatuksen tiimin keilausillasta. Sopiiko lyhyt kysymys: onko teillä tällaiselle tekemiselle suunnitelmia?”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565E69-E804-4D71-918E-C335D4B7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8672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Kysymykset asiakkaalle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F6265-0E40-4A05-BC30-F2251F24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248275"/>
            <a:ext cx="5238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Milloin ilta voisi olla ja montako osallistujaa? Mitä toivotte ohjelmalta ja ruokailulta? Millainen budjetti teillä on?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738318-E563-46AF-8B75-8DAAA214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05425"/>
            <a:ext cx="5191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Jos kiinnostaa: sovitaan, mitä ehdotus sisältää ja milloin palataan siihen. Jos ajankohta ei sovi: kysytään lupa myöhempään yhteydenottoon. Jos ei kiinnosta: kirjataan tieto.</a:t>
            </a:r>
          </a:p>
        </p:txBody>
      </p:sp>
    </p:spTree>
    <p:extLst>
      <p:ext uri="{BB962C8B-B14F-4D97-AF65-F5344CB8AC3E}">
        <p14:creationId xmlns:p14="http://schemas.microsoft.com/office/powerpoint/2010/main" val="13069109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7D78A7-2D37-426D-BB7E-B260C3FF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9EAF0-E645-4F8D-8854-1BC5AB2A38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5c13e4e0e4d77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CE956-3BD4-4595-AE3F-DB44817C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DD08AA-4322-4BA2-9A48-BD420C56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30FDD-F5E6-40A7-927D-074F70DB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MYYNTI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662390-2459-46D0-9078-3A705119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Tarjouksen toteutus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4B679-57CE-437F-85AD-B03ADDE1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E1C64-735E-4814-A700-14A1EE38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 antaa AI:lle Lemonsoftissa tai itse lasketun tarjouksen. AI tekee siitä Bowlingin ilmeen mukaisen, asiakkaalle lähetettävän tarjouksen ilman käsin tehtävää taittoa.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C58E25-2432-45E1-A1B1-B4E2249F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67013-4A21-44F7-B832-65FD136E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BD60F-E3B7-43BE-8682-CB2B6C60E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Valmis laskelma lähtötiedoksi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73543-2D5A-455C-8353-5297BFA6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 tuo tarjouksen tiedostona tai tekstinä: asiakas, ajankohta, osallistujat, sisältö, hinnat ja ehdot. AI käyttää annettuja tietoja eikä päätä hintoja tai muuta laskelmaa.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F50B5-F7F0-4FA6-8E2F-0E2A3D4A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F82864-1D5D-4697-B002-387845AB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DA783D-A229-4741-B196-62FFDD65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Tarjous Bowlingin pohjalle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E6273E-AD53-455D-889A-40CA15B1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yhteinen tarjouspohja. AI sijoittaa siihen asiakkaan tiedot, tapahtuman sisällön, hintaerittelyn ja ehdot sekä kirjoittaa selkeän saatetekstin. Tali ja Ruusula saavat oikeat yhteystiedot.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B9035-B282-4A3F-A923-78200641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29133A-0299-4A7C-AD8F-5A353CF8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B36174-6556-4B7A-857C-F35C83BD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Tarkistus ja lähetys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54A428-BB2A-4C3D-BCB7-E805EA89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Myyjä tarkistaa sisällön ja vertaa summat alkuperäiseen laskelmaan. Valmiin tarjouksen saa PDF-tiedostona ja muokattavana versiona. Korjaukset tehdään samalle pohjalle.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3D627B-9117-4F3A-831D-B35D049D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26EDA2-36B4-48E8-800C-18A7C129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11B6A6-08AE-4EBB-B117-EEF0FF57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Bowlingin tarjouspohja ja AI-ohje, joilla valmiiksi laskettu tarjous muuttuu asiakkaalle lähetettäväksi tiedostoksi. MCP-yhteyttä ei tarvita.</a:t>
            </a:r>
          </a:p>
        </p:txBody>
      </p:sp>
    </p:spTree>
    <p:extLst>
      <p:ext uri="{BB962C8B-B14F-4D97-AF65-F5344CB8AC3E}">
        <p14:creationId xmlns:p14="http://schemas.microsoft.com/office/powerpoint/2010/main" val="21150040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5C79A6-7FC7-4B02-AD03-A40B3881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621E6-B932-4418-8278-43A137CA4B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b411b8b954597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ECDEA3-781B-477C-A85F-7899F7CD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E1B0C-96E0-4C78-B1B0-106160D5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B1734-0EB8-4BB8-8957-30EBCE03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MYYNTI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8A99E8-56D2-4F52-AE70-6D500D2B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Myynnin toimenpiteet Lemonsoft-datasta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E1898-AC29-45F2-8A17-F3DE3CF39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BDB512-1F42-4547-8F8E-0422D42E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Kun MCP toimii, myyjä voi kysyä: keihin kannattaa olla yhteydessä ja miksi? AI ehdottaa asiakkaat, sopivan tarjottavan kokonaisuuden ja yhteydenoton sisällön saatavilla olevien tietojen perusteella.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D8C4C8-FAD1-4AEF-A2E4-912FA041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341E7-77FD-43FE-AF6B-571B55B8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3D30B-D9C6-4672-B889-FFA4DC9A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Keihin kannattaa olla yhteydessä?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13A28-DAA9-4A01-ACCB-0186DA57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etsii sovituilla säännöillä esimerkiksi aiemmin yritysillan ostaneet asiakkaat ennen samaa sesonkia. Ehdotuksessa näkyvät ostos, ajankohta ja syy palata asiaan. Tarjous- ja kontaktitietoja käytetään, jos ne saadaan yhteydestä.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8A9B1-592B-42C1-97C9-D4511D26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791CFC-5BDD-4770-8F0E-9940A100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EE08E8-3367-4468-8210-5065F10F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Mitä asiakkaalle kannattaa ehdottaa?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750A77-FF51-43D7-96DF-CD56FA97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ehdottaa aiempiin ostoihin sopivaa keilauksen ja ruokailun kokonaisuutta sekä kertoo perustelun. Myyjä näkee, mitä asiakkaalta pitää vielä kysyä. Uusi hinta ja saatavuus varmistetaan ennen tarjousta.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498DC0-4A52-4E22-962E-E37358F9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9B5FAF-E89C-487C-A80B-19391B83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8A372-77BF-40C3-9653-75E9ED97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Valmis viesti ja soiton valmistelu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0A4FF5-AF1B-4871-AA7F-70C4E4C8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Valitulle asiakkaalle syntyvät viestiluonnos, soiton avaus ja tarvekysymykset samasta aineistosta. Myyjä tarkistaa ehdotuksen, ottaa yhteyttä ja kirjaa tuloksen nykyiseen järjestelmään.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4943E-756A-4774-BE59-D5D12E00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975E05-FEAD-4C47-92EF-DDFEBA4B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53048A-57FA-4ADD-96C2-54C02BD32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Yksi myynnin työlista: asiakas, yhteydenoton peruste, ehdotettava palvelu, valmis viestiluonnos ja soiton valmistelu. Käyttö alkaa testatun MCP-yhteyden jälkeen.</a:t>
            </a:r>
          </a:p>
        </p:txBody>
      </p:sp>
    </p:spTree>
    <p:extLst>
      <p:ext uri="{BB962C8B-B14F-4D97-AF65-F5344CB8AC3E}">
        <p14:creationId xmlns:p14="http://schemas.microsoft.com/office/powerpoint/2010/main" val="20880109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B53A3-87BD-4160-B82B-B343A7920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F79693-B91D-48B0-AA94-893707C2E3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c9e31136f4671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18FC06-C8E1-482E-A20D-7AAD2A10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4EC335-2126-410D-8CD3-B04A1470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4DFA7-224E-4400-83B2-7F5FD9C9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03 / KOKONAISUUS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1809C-5872-402D-88A0-1E22D0DA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Markkinointi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64F6F2-8917-4ED6-A99D-0F7EF6EE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64CD6-3660-4B66-A0CE-CA753384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E7C68A-8705-4112-9BC1-D2BACD3B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2860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Markkinointikone: kampanjat ja uutiskirjeet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667020-E81D-4864-B2BF-50186A4C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A309C-0643-45D4-B32F-FF282E36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098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Markkinoinnin raportti</a:t>
            </a:r>
          </a:p>
        </p:txBody>
      </p:sp>
    </p:spTree>
    <p:extLst>
      <p:ext uri="{BB962C8B-B14F-4D97-AF65-F5344CB8AC3E}">
        <p14:creationId xmlns:p14="http://schemas.microsoft.com/office/powerpoint/2010/main" val="8401260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43F378-361B-4377-9B1D-84AEA2BB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770D43-D7E5-4B16-BB09-8593A14604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3ae20e470f4c73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516AB-9B4F-4C9E-A5AF-9F60311A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637A2-F525-4293-873F-44743B0E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4C0F8-D02F-4FD5-89F5-2088DF2B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MARKKINOINTI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EBF10-C896-45CB-AF30-16454CC7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Markkinointikone: kampanjat ja uutiskirjeet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2E4A44-9DD3-4174-B9D7-9AB53130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D7E25-0197-4665-94B9-F4F3D399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Yhdestä kampanjan lähtötietopohjasta syntyvät uutiskirje ja julkaisut valittuihin kanaviin. Sisältöjen tekeminen nopeutuu ja Talin sekä Ruusulan tiedot pysyvät oikeina.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86E6A3-1265-4744-9778-A8B7A698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E170B5-B5E3-44C3-A8C8-5D0AFBA9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A57DB6-B5FA-41A6-8447-2F40C5F0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Kampanjan suunnittelupohja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E778B-38A1-4940-AF13-AACA9668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Kirjataan mitä myydään, kenelle, missä ja milloin: esimerkiksi yritysillat, syntymäpäivät tai loma-ajan keilaus. Mukaan hyväksytty sisältö, hinta ja varausohje sekä kuvat, joita saa käyttää.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37D109-1646-4E13-A56A-185E7B8E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37CCA-C89E-422B-89EE-3599D74A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1A1065-02B0-4A54-8B30-1222DF9F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Yhdestä ideasta julkaisupaketti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215FA3-17CE-4FCF-B824-26AD33E2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tekee uutiskirjeen aiherivin ja tekstin, somejulkaisun, mainostekstin sekä tarvittaessa kuvabriefin. Versioissa säilyvät samat faktat, mutta pituus ja toimintakehotus sopivat kanavaan.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8B2CED-72DE-4725-BDA4-53ECC30D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54244-7DF7-4705-AF93-A0162340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30A09-BFA5-448D-8E08-40398643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Vaihtoehdot kokeiluun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3F93C3-6C95-4F4E-A5EB-93E94BE5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kaksi otsikkoa tai myyntikulmaa vertailtavaksi. Markkinointi valitsee julkaisut ja ajankohdat sekä tarkistaa hinnat ja varauslinkit. Hyväksytyt esimerkit tallennetaan seuraavan kampanjan pohjaksi.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807A94-1A50-4229-8729-4690DB11A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C1D80E-1AAD-4DAD-B516-12735AF3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FEAA4-0FCD-4ED8-A704-9A1E80E5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Kampanjan lähtötietopohja, Bowlingin kirjoitusohje ja kanavakohtaiset julkaisuversiot. Julkaisu tehdään nykyisillä työkaluilla.</a:t>
            </a:r>
          </a:p>
        </p:txBody>
      </p:sp>
    </p:spTree>
    <p:extLst>
      <p:ext uri="{BB962C8B-B14F-4D97-AF65-F5344CB8AC3E}">
        <p14:creationId xmlns:p14="http://schemas.microsoft.com/office/powerpoint/2010/main" val="17335260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734424-4F0E-4DEF-A145-A2E9766C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855557-A1C6-406E-9B3F-978CF2EA65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fc8542975b4483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BC4B5-38FC-496D-8A4F-B3D62046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F247C-93B8-45EE-9467-FEE17D7A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09E11-0272-498A-A13B-FD0A6745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MARKKINOINTI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0E34D1-54D4-4799-AB45-1F419ECC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Markkinoinnin raportti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9929E-D5BD-4834-91A9-9ABD05C40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C71C6-53C5-466C-A629-38CD636A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Markkinointi näkee, mihin rahaa käytettiin, mitä yhteydenottoja saatiin ja mitä seuraavassa kampanjassa kannattaa kokeilla. Samat luvut kootaan aina samaan raporttipohjaan.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9F8DF-7D66-457F-AD9E-531865CA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924175"/>
            <a:ext cx="205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521FE-0E7A-4554-B457-8E31B000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090672"/>
            <a:ext cx="283464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ED941F"/>
                </a:solidFill>
                <a:latin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8412B-EA39-4F96-A9C6-D14DF5C0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108960"/>
            <a:ext cx="1719072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50" b="1">
                <a:solidFill>
                  <a:srgbClr val="191A1C"/>
                </a:solidFill>
                <a:latin typeface="Nimbus Sans"/>
              </a:rPr>
              <a:t>Sama ajanjakso ja mittarit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2C8EC-EB20-4EB0-8E43-79A9A01C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675887"/>
            <a:ext cx="2057400" cy="1344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</a:rPr>
              <a:t>Tuodaan käytössä olevien mainoskanavien ja verkkosivujen raportit tiedostoina tai taulukoina samaa jaksoa ja samoja mittareita varten.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DC5D7C-8FDD-445D-8B3C-F3B53065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8064" y="2924175"/>
            <a:ext cx="205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0129D4-C3CD-4F7F-9FA1-1C65C4AC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8064" y="3090672"/>
            <a:ext cx="283464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ED941F"/>
                </a:solidFill>
                <a:latin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565855-C936-48DA-96D9-97C98008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392" y="3108960"/>
            <a:ext cx="1719072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50" b="1">
                <a:solidFill>
                  <a:srgbClr val="191A1C"/>
                </a:solidFill>
                <a:latin typeface="Nimbus Sans"/>
              </a:rPr>
              <a:t>Vertailu ja poikkeamat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56792C-4AF1-4FAF-9CEA-134A637A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8064" y="3675887"/>
            <a:ext cx="2057400" cy="1344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</a:rPr>
              <a:t>Laskentapohja näyttää muutoksen edelliseen jaksoon sekä hintaa, yhteydenottoa ja varausta kohti. Poikkeamat näkyvät selvästi.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96386-6DE5-4529-8849-3CFEACC7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2924175"/>
            <a:ext cx="205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83BC4-E176-4BD6-964C-06EFFA9F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090672"/>
            <a:ext cx="283464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ED941F"/>
                </a:solidFill>
                <a:latin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39A9B4-B5B9-4513-B781-67EC932B5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4104" y="3108960"/>
            <a:ext cx="1719072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50" b="1">
                <a:solidFill>
                  <a:srgbClr val="191A1C"/>
                </a:solidFill>
                <a:latin typeface="Nimbus Sans"/>
              </a:rPr>
              <a:t>Päätös seuraavasta kokeilusta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D96AA1-2E8C-40E0-AFB7-A05A5DED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675887"/>
            <a:ext cx="2057400" cy="1344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</a:rPr>
              <a:t>Raporttiin kirjataan, mitä jatketaan, mitä muutetaan ja mitä ei enää kokeilla. Kirjaus toimii seuraavan kampanjan lähtötietona.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03DDDE-B43D-4CDD-9C1B-DB0ACF3A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2D2F25-8803-45B1-BEAA-3E5B1E4B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3C289C-7D2F-4401-B883-ADC4F09AD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12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191A1C"/>
                </a:solidFill>
                <a:latin typeface="Nimbus Sans"/>
              </a:rPr>
              <a:t>Kuukausiraportti: kulut, mitatut tulokset, vertailu ja sovitut seuraavat askeleet. Kampanjakortit ja päätös- tai poikkeamatoteumat. Mukana myös asiakas- ja hinnoitteluanalyysi.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9F8DF-7D66-457F-AD9E-531865CA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88" y="2924175"/>
            <a:ext cx="205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521FE-0E7A-4554-B457-8E31B000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88" y="3090672"/>
            <a:ext cx="283464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ED941F"/>
                </a:solidFill>
                <a:latin typeface="Nimbus Sans"/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8412B-EA39-4F96-A9C6-D14DF5C0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1815" y="3108960"/>
            <a:ext cx="1719072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50" b="1">
                <a:solidFill>
                  <a:srgbClr val="191A1C"/>
                </a:solidFill>
                <a:latin typeface="Nimbus Sans"/>
              </a:rPr>
              <a:t>Asiakasanalyysi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2C8EC-EB20-4EB0-8E43-79A9A01C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3488" y="3675887"/>
            <a:ext cx="2057400" cy="1344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</a:rPr>
              <a:t>Kerätään tiedot asiakkaista, käynneistä ja yhteydenotoista. Niistä nähdään, kuka palaa, kuka ei ja mistä asiakkaat tulevat.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9F8DF-7D66-457F-AD9E-531865CA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924175"/>
            <a:ext cx="2057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521FE-0E7A-4554-B457-8E31B0004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090672"/>
            <a:ext cx="283464" cy="2834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200" b="1">
                <a:solidFill>
                  <a:srgbClr val="ED941F"/>
                </a:solidFill>
                <a:latin typeface="Nimbus Sans"/>
              </a:rPr>
              <a:t>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E8412B-EA39-4F96-A9C6-D14DF5C02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9528" y="3108960"/>
            <a:ext cx="1719072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250" b="1">
                <a:solidFill>
                  <a:srgbClr val="191A1C"/>
                </a:solidFill>
                <a:latin typeface="Nimbus Sans"/>
              </a:rPr>
              <a:t>Hinnoitteluanalyysi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2C8EC-EB20-4EB0-8E43-79A9A01CD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3675887"/>
            <a:ext cx="2057400" cy="1344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</a:rPr>
              <a:t>Käynti- ja kausitiedot yhdistetään myyntiin. Analyysi näyttää, milloin ja kenelle hinta tai paketti kannattaa muuttaa.</a:t>
            </a:r>
          </a:p>
        </p:txBody>
      </p:sp>
    </p:spTree>
    <p:extLst>
      <p:ext uri="{BB962C8B-B14F-4D97-AF65-F5344CB8AC3E}">
        <p14:creationId xmlns:p14="http://schemas.microsoft.com/office/powerpoint/2010/main" val="11594521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629E19-4E51-4DB3-B503-1599B5DC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509F2-1F8B-47FB-AC00-2C706E6FD1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752bf1e1a48fe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FBBCA-2085-4547-8B76-B8AF73E1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453937-C2DF-4DE5-BBCC-5FD2EABE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E545E-7F20-4752-957B-EF1B7FCC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04 / KOKONAISUUS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F75C0-DFB5-4E21-921F-1740370D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Operatiivinen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11D386-7EE4-4D51-9568-71EBB24D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19EBB-F0E9-4025-9030-FDB31A8F9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00250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4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Kevyet toteutukset: kohdat 1–4 · Laajemmat kokonaisuudet: kohdat 5–6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56F1A-2EEC-4FF4-8AAD-7DBA13F9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F3CA6-2623-415F-B6E4-7B27826A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2860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Vector-tilityksen tarkistus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7A46D1-CCB6-437B-9B99-F22D1086E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98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BFB0D1-4F8E-4D60-8F08-1F969517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098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Omavalvonnan kirjaukset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930AE-EB00-40CE-A0A2-9EE3C60B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B2A4C-FD6C-4FA6-867D-80BC3D811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3375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Hävikin seuranta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81A82-CC94-4BE7-B307-C905F16C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7D2087-19A9-441B-890D-42FC1A4F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5762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Tapahtumien koordinointi AI:n avulla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1E489-DFF1-48D5-A5DC-C8BE143CF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815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AF3196-0B56-41E1-A098-ABF54A3E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3815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Tapahtumakortti ja muutokset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BB74BB-2B08-4EBA-877B-90C771B9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05375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150973-686E-4310-8B7B-71E886407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905375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Keittiön inventaario ja ruokasuunnittelu</a:t>
            </a:r>
          </a:p>
        </p:txBody>
      </p:sp>
    </p:spTree>
    <p:extLst>
      <p:ext uri="{BB962C8B-B14F-4D97-AF65-F5344CB8AC3E}">
        <p14:creationId xmlns:p14="http://schemas.microsoft.com/office/powerpoint/2010/main" val="14179976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85067F-8300-481A-A53D-FA01B7D8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CA0C7-DD31-4A00-A670-BCCFEB0CC8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c6cd608e347b1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C3FC11-DDFB-4A06-A116-B7BE5A57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973E7-553B-42C6-BA20-7992AE31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1B4863-0416-4939-8AEC-5EC83F87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BEB61-13AB-4A5B-8DBC-EC24FABB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Vector-tilityksen tarkistus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A9D67D-E8DD-404F-8701-05A91FC74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1DA7F-9523-4B35-A752-F55FD6E7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Vectorin ja korttimyynnin Excelit annetaan samaan AI-projektiin. AI laskee sovittujen lukujen erot ja näyttää, mitkä kohdat pitää tarkistaa.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F34127-A35B-4CD3-889E-9661886B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E52A1-DBE5-44DB-BA63-18FE1D16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1B7A81-C488-4255-952C-0D86B6E8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Vertailuohje projektiin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3B3994-88ED-44E0-8452-FE1A6328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Otetaan malliksi yksi jo tarkistettu viikko. Merkitään, mitä tiedostoja, sarakkeita ja aikajaksoa verrataan. Maanantain viikkotilitys toimii vertailutietona sovituille luvuille.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CC617B-5C73-4014-AD67-E2559DC1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B2D888-A67A-4833-A513-A13907BA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36508C-CC1A-4171-AA8C-E62547DB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Tiedostot sisään, erot ulos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6F6176-2A72-4E35-A7A1-92487A2D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Käyttäjä lisää viikon Excelit ja pyytää tarkistuksen. AI laskee erot ja palauttaa taulukon: vertailtavat luvut, erotus ja kohta, josta tiedot löytyvät. Puuttuva aineisto näkyy erikseen.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0B8824-5530-4EBD-9FE0-DA920CF7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22D5F1-3481-40A0-AC3A-89F25275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CF708C-87EE-49FB-9077-428791C9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Tarkistus toistuu samalla pyynnöllä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A3300C-1330-4B71-AD53-F3FE7686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Verrataan ensimmäistä tulosta valmiiksi tarkistettuun viikkoon. Jätetään yksi käyttöohje: mitkä tiedostot lisätään ja millä pyynnöllä vertailu tehdään. Seuraavalla viikolla vaihdetaan vain tiedostot.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1ED441-78D4-415C-AD53-B769413F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4C02B0-6928-452A-ABE2-0B791EFE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1951EC-3DFA-48F0-B53D-A5C9DBFD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AI-projekti, valmis tarkistuspyyntö ja selkeä erotustaulukko nykyisistä Excel-tiedostoista.</a:t>
            </a:r>
          </a:p>
        </p:txBody>
      </p:sp>
    </p:spTree>
    <p:extLst>
      <p:ext uri="{BB962C8B-B14F-4D97-AF65-F5344CB8AC3E}">
        <p14:creationId xmlns:p14="http://schemas.microsoft.com/office/powerpoint/2010/main" val="9864980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B44FC5-7FA3-4412-8A1A-FD4BDD72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E88B7-8548-45B0-A2DA-DDFCA6106C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120c9e11c4c38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55094-A998-4A56-B9E8-065B8E1F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19F3F-F104-4B9E-9BB8-6E6C327A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39FAED-CDB7-48BD-B138-1A2EB90D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03745-BCF6-4F99-977A-5463EADD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Omavalvonnan kirjaukset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20D52-FC9F-4FBD-A1E4-42F780BD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755CA-7A6F-42AF-A608-334BFCA9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Paperikirjaukset siirtyvät puhelimella täytettävään työkaluun. Ravintola näkee päivän puuttuvat merkinnät ja poikkeamat yhdestä näkymästä. Rajatun version tavoite on kaksi viikkoa.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C310E7-6144-467E-8894-96EC632A7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2B7BFC-7C27-46E3-8A33-4FC9FE95F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4E99F5-B9EC-4E6F-B0E7-B59213BA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Kirjaukset oikeilla kentillä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3D0B3-1DCA-4199-8FC8-F8F0FBFF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Ensimmäiseen versioon valitaan nykyisistä lomakkeista lämpötilat ja yksi päivittäinen tarkistuslista. Lomake kysyy kohteen, havainnon ja tarvittaessa korjaavan toimen. Aika ja kirjaaja tallentuvat mukaan.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AB0A62-1EA1-41C7-922B-6C01D3CD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355593-537C-41D9-8BA2-03369C0B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CB3EC-08FC-49F1-983F-5F3E16DC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Päivän tilanne yhdellä silmäyksellä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932846-6383-4F49-8706-AFD20B60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Näkymä näyttää tehdyt ja puuttuvat kirjaukset sekä ravintolan hyväksymistä rajoista poikkeavat havainnot. Poikkeaman yhteyteen kirjataan toimenpide ja sen kuittaus.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FF3FEC-385D-46F2-9D28-59FCBEC8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3C2AA7-85DE-4775-8912-FE412D8C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ECDA3C-7A8D-49BA-B05C-95A0E6A1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Historia ja käyttö vuorossa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D6525D-997C-4673-99C3-C9CF1E91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Kirjauksia haetaan päivämäärällä ja kohteella, ja ne saa tarkastelua varten ulos tiedostona. Toisella viikolla kokeillaan käyttöä vuoroissa ja korjataan epäselvät kentät ennen laajentamista.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27BE09-57AB-4020-8CBA-BCECE4EC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83FD12-EB9D-4A90-B9E3-EC98709C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C49197-356D-4B73-9F7B-B54A1CA3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Puhelinlomake, päivän seurantaan tarkoitettu näkymä sekä kirjaukset ja korjaavat toimet kokoava historia.</a:t>
            </a:r>
          </a:p>
        </p:txBody>
      </p:sp>
    </p:spTree>
    <p:extLst>
      <p:ext uri="{BB962C8B-B14F-4D97-AF65-F5344CB8AC3E}">
        <p14:creationId xmlns:p14="http://schemas.microsoft.com/office/powerpoint/2010/main" val="53259182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69AF32-E79A-4809-8E8E-CFA14106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135FB5-69F6-4274-ACE1-15B3C95193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7a807e70c415f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A3C42-A017-47A4-8029-9CEF3EA8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277EE-099B-44F6-83D4-07661FC9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BB0D6-31ED-44F2-A86E-80866D32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AFF0D-BD42-4758-9ADA-05AEFE2E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Hävikin seuranta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9C5D61-EB31-40F0-8739-276CB34C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F1EB23-AB15-4B18-B401-AC2A3413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Kevyt hävikkilomake ja laskuri näyttävät, mitä heitetään pois ja kuinka paljon. Viikkokooste auttaa valitsemaan muutoksen valmistukseen tai ostamiseen.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9DE53-59F8-4495-A32C-BD23C8D6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422249-73B1-4B93-9B9F-45C6FF63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716C8-AE09-4FFB-9AC7-160EEF60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Lyhyt kirjaus työn yhteydessä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56DF4-CAF3-4E92-A0AC-92F9D007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Kirjataan tuote, määrä, yksikkö ja syntypaikka: valmistus, tarjoilu tai varasto. Syiksi valitaan esimerkiksi ylijäämä tai vanhentuminen. Kirjaamista kokeillaan ensin pienellä tuoteryhmällä.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6E5BA5-E546-405F-8801-B1CA7A58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22D69E-4705-4B36-A06F-2D6F8A61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F21830-1D31-4E38-8AAA-D950A2F1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Viikon hävikki tuotteittain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DC6FB8-D4B6-44EF-85D9-D77AAED98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Yhteenveto näyttää suurimmat määrät ja toistuvat syyt sekä hävikin suhteessa ruokailijoihin. AI tiivistää havainnot. Rahallinen arvio lisätään vain, kun yksikkö- tai reseptihinta tunnetaan.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05458-105C-41F2-A79F-BB18C84A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9158D-E8C0-46DE-BD67-E949F330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55F77B-050E-4594-96B6-6ACBE783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Muutos ja sen seuranta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DA620-DC79-483E-BBEF-D1F4EFD6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Valitaan yksi toimi: pienempi ensimmäinen valmistuserä, täydennys erissä tai pienempi ostomäärä. Seuraavassa vertailussa huomioidaan asiakasmäärä ja tarkistetaan myös, aiheuttiko muutos loppumisia.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585DC6-274F-42A3-BFA5-80B855AD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4D6D84-438A-4F37-A310-31F4519D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009E3F-AFB2-4E40-8BFA-1E1D7588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Hävikkilomake, laskuri ja viikkokooste. Käyttö aloitetaan rajatulla tuoteryhmällä; havaintoja ja vaikutuksia seurataan jatkuvan tuen aikana.</a:t>
            </a:r>
          </a:p>
        </p:txBody>
      </p:sp>
    </p:spTree>
    <p:extLst>
      <p:ext uri="{BB962C8B-B14F-4D97-AF65-F5344CB8AC3E}">
        <p14:creationId xmlns:p14="http://schemas.microsoft.com/office/powerpoint/2010/main" val="13239404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E0A78B-D195-4FD7-9D23-4476EC3F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E80B83-0DC6-4007-86D6-CF920C3D5E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8b12f5e714374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F61FF-9454-4A71-8355-3A3BB920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97EF39-C63F-4E06-8616-44EBF0AD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29A2F-2EB1-425F-A8C8-B88E3283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B5AEA-0FC6-4810-AFFC-352F94BF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Tapahtumien koordinointi AI:n avulla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996D5-8673-4D96-B743-1E67B9C5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79446B-2888-47B6-B5B0-36F0E833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Yhden tapahtuman vahvistetut tiedot, viestit ja muistiinpanot annetaan AI:lle. Niistä syntyvät aikataulu, tiimien tehtävälistat ja lista vielä selvitettävistä asioista.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4328F-785A-4C16-8B78-FB773E03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93212-AD16-4FDA-ACAF-A48ECC9D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1A4DC-472E-4DAE-8087-1B8A5507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Tapahtuman tiedot yhteen pohjaan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3E2729-F538-4D9E-9B5F-ABBFB1BC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Kootaan ajankohta, osallistujat, ohjelma, tarjoilut ja sovitut järjestelyt. Myynti merkitsee vahvistetut tiedot ja avoimet kysymykset. Aluksi riittää yhteinen dokumentti ja AI-projekti.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33508E-0195-4405-AEA9-E73F7108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70206-6217-4D79-9CDE-26644D3B8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8BC23D-55BD-42CD-90C0-42A8E771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Aikataulu ja tehtävälistat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B6968-E047-4C9D-9E85-3726DFA8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tekee tapahtuman aikataulun sekä tehtävät myynnille, ravintolalle ja vastaanotolle. Puuttuvat tiedot nostetaan erilliseksi kysymyslistaksi. Tiimit tarkistavat järjestelyt ennen käyttöä.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43ADE3-DDBE-49EE-AB88-B85D3721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DCD2B-96BC-4939-88DB-68B15818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7E159-EFAD-4A38-B969-D7CFB253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Muutokset mukaan käsin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563B8E-851D-4AFE-B2C7-6C59EB25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Kun henkilömäärä tai ohjelma muuttuu, käyttäjä antaa uuden tiedon AI:lle ja saa päivitetyt listat. Vahvistettu versio jaetaan nykyisellä tavalla. Kokeilu kertoo, mitä laajemmalta työkalulta tarvitaan.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77899F-D1EA-42E5-8134-D1709611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72B140-1AB5-4773-A96D-0D6574DB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02AB8B-8CB7-4234-8786-F3EAD7DA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Tapahtumapohja ja AI-ohje, joilla syntyvät aikataulu, tehtävälistat ja avoimet kysymykset. Ensimmäinen vaihe toimii ilman integraatioita.</a:t>
            </a:r>
          </a:p>
        </p:txBody>
      </p:sp>
    </p:spTree>
    <p:extLst>
      <p:ext uri="{BB962C8B-B14F-4D97-AF65-F5344CB8AC3E}">
        <p14:creationId xmlns:p14="http://schemas.microsoft.com/office/powerpoint/2010/main" val="207698875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97B95C-BC67-4804-97EA-C58C07E9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BA215-EBFA-4293-8B1A-3DB03DFE2C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b0f6cdc0304fc0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011CCE-5752-4347-B3D1-EC2FE55BC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F35D1-F0FA-42BF-94A4-1CA37635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1319C2-1A47-4681-99EB-9BBDD479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79C3C-DE65-47D3-ABEB-4A98B5FC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Tapahtumakortti ja muutokset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CD73A-58F3-4B9E-91BF-006F9CB3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EE5C9F-654C-42A5-91E0-F2B1023C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Kevyen koordinointipohjan jälkeen rakennetaan yhteinen tapahtumakortti. Myynti, ravintola ja vastaanotto näkevät saman vahvistetun tiedon, muutokset ja niiden kuittaukset.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F138A-079C-44AA-ACE9-892FF13E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0FB142-D088-4055-8D3F-7A063B89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3B44F-9EEC-4878-89B5-24B95D06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Tapahtuman yhteinen tietopohja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0B955-5005-4382-B818-76E79BD6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Kuvataan tarjous–varaus–toteutus-ketju ja rakennetaan kortti: aikataulu, osallistujat, radat, tarjoilut, ruokavaliot ja laskutustiedot. Erotetaan alustava toive vahvistetusta tiedosta.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A22EB-2659-4606-8BC0-F8CADBD7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ED7E0-09B2-4623-BDDF-D3EB77AD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EC7FD3-CE91-4577-BB5C-92D2E143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Muutoksen vaikutus tehtäviksi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BE961-0780-4225-8BDB-15A3BCBB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 jäsentää annetusta muutosviestistä, mikä muuttui ja mihin se vaikuttaa. Henkilömäärän muutos voi koskea ratoja, annoksia ja hintaa. Muutos hyväksytään ennen kortin ja tehtävälistan päivitystä.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34E7F5-963C-40BE-8A7E-28C72406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647352-FCCA-4A9A-B890-F511F969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76B41F-D12D-4499-88BF-6FA45E24F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Kuittaukset ennen tapahtumaa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A39A54-6ECA-4870-BDD1-1A9661F8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Keittiö ja vastaanotto kuittaavat omat muutoksensa. Kortilla näkyvät avoimet asiat ja viimeisin vahvistettu versio. Kokeillaan myös myöhäinen muutos ja vuoronvaihto useassa oikeassa tapahtumassa.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3A5FD4-D2A5-4EE4-9C94-80254B6B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644D90-57AF-45D3-9B58-EE8AD940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DCA9C8-A50D-4578-ADD1-1B8D5A0A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Yhteinen tapahtumakortti, muutoshistoria ja kuittauskäytäntö. Varausten saatavuus ja järjestelmäkirjaukset varmistetaan nykyisellä tavalla.</a:t>
            </a:r>
          </a:p>
        </p:txBody>
      </p:sp>
    </p:spTree>
    <p:extLst>
      <p:ext uri="{BB962C8B-B14F-4D97-AF65-F5344CB8AC3E}">
        <p14:creationId xmlns:p14="http://schemas.microsoft.com/office/powerpoint/2010/main" val="18826863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9CA2A37-5374-4F4F-AE6A-044B2B76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8FAC2-0C09-4E17-9CA8-05DF69FC78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7744c0a2da4c79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E2382-13AE-4BC8-BD75-99FA2018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1FEE9-1AC7-4862-A514-0282941B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6E523-47C9-4F93-8D36-A96988CA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OPERATIIVINEN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CEAA1-2CC5-4D1C-AF0B-9FDA4B0A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Keittiön inventaario ja ruokasuunnittelu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FFB34-5571-4597-B52E-186DEDE8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BFA95F-4527-48BA-92CE-FC1E7ECB6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Keittiö saa vahvistetuista ruokailuista ja lasketusta varastosta valmistus- ja ostoehdotuksen. Määrät perustuvat yhteisiin resepteihin ja yksiköihin, eivät AI:n arvauksiin.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831566-FF04-40FA-93A9-4D9A4E82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915DEB-8273-4EE9-9D3E-0FF81232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99A8A5-35DD-48BD-A239-E751D224A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Inventaarion ja reseptien pohja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C487A8-D283-4E5E-A835-A3A85C5C8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Sovitaan raaka-aineiden nimet, yksiköt, annoskoot ja pakkauskoot. Varastosta kirjataan käyttökelpoinen määrä ja laskenta-aika. Näin sama aine ei esiinny usealla nimellä tai väärällä yksiköllä.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4F966-F1A2-4C72-9A25-316874C1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25E89-4B0A-4E65-8E0E-7A703D76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854E3A-9921-4080-BD42-E5581077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Viikon valmistusmäärät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D7115E-F166-4B91-8F45-04449627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Tuodaan vahvistetut ruokailijamäärät ja valitut menut käsin. Laskentapohja muuntaa ne annoksiksi ja raaka-ainetarpeiksi. Tavallisen lounaan kysyntäarvio pidetään erillään vahvistetuista ryhmistä.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5689E1-65BC-485B-A63D-960087B9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3BF33C-CCD5-40FB-9D2A-061F62EF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F813E4-2187-43FA-BCB4-565B173C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Ostolista ja vaihtoehdot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CF252E-EA8B-4321-9169-EC9D0FD2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Tarpeesta vähennetään käytettävissä oleva varasto ja huomioidaan pakkaukset. AI voi ehdottaa hyväksytyistä resepteistä varastoon sopivia vaihtoehtoja. Keittiö tarkistaa ruokavaliot ja toimitukset ennen tilaamista.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B3A06-F2D0-466F-A31D-6556C1F7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FB7546-E0D1-44EB-96F3-EE12F40A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2570E4-C9A0-4C90-8791-089EC4C5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Yhtenäinen inventaariopohja, resepteihin perustuva valmistuslaskelma ja tarkistettava ostolista.</a:t>
            </a:r>
          </a:p>
        </p:txBody>
      </p:sp>
    </p:spTree>
    <p:extLst>
      <p:ext uri="{BB962C8B-B14F-4D97-AF65-F5344CB8AC3E}">
        <p14:creationId xmlns:p14="http://schemas.microsoft.com/office/powerpoint/2010/main" val="124206528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E1695C-42C2-4BA0-80AB-C0A400D7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EFDFA-3667-4F2F-BCD1-3FB0A78DAC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8982dee1a49d5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E5395D-8151-4283-8DE8-BB4926BE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04E866-F29F-444D-985E-4CCEDECE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13A71-1746-40A3-B854-3E31614E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05 / KOKONAISUUS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D9D42-4A3C-447F-9DB8-139762BD9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Lemonsoft MCP ja muut tietolähteet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AE151-3424-4BD5-8A40-FF85E2D6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3EE765-82E6-4A7E-98C4-A6E0F4FA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0"/>
            <a:ext cx="495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E98BB-ADCE-48EE-92D8-E09E644F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286000"/>
            <a:ext cx="10382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025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Lemonsoft-MCP</a:t>
            </a:r>
          </a:p>
        </p:txBody>
      </p:sp>
    </p:spTree>
    <p:extLst>
      <p:ext uri="{BB962C8B-B14F-4D97-AF65-F5344CB8AC3E}">
        <p14:creationId xmlns:p14="http://schemas.microsoft.com/office/powerpoint/2010/main" val="15705026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D6FF01-3DFC-4193-AD00-154F4120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B3F21-0B12-44F5-81D6-713709FFAF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4fe97113484532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1BCF7F-A375-4E5C-AFE4-97B3E2A2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10D8D0-6C15-4B0D-90FF-DABBDE64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FA7F5-38DE-4715-976D-E25035CD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TECH / TOTEUTUS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F26F2F-FB74-40A8-BEBB-0E5F3452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Lemonsoft-MCP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B7B32-EFF8-4341-A908-050743E84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61D570-6938-4171-8EFF-DFD03B68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28825"/>
            <a:ext cx="111252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Otetaan Lemonsoftin valmis MCP-palvelu käyttöön ChatGPT:ssä. Sen jälkeen kehitetään jatkuvasti tapoja hyödyntää asiakas- ja myyntitietoja: tiedonhakua, yhteenvetoja ja myynnin valmistelua.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0500B5-53F4-4720-940B-A9888080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49BBBD-D7AF-4E9E-923B-27BCD265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C112CC-6761-4405-A651-80396A12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Valmiin palvelun käyttöönotto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CAC68-BE43-4C91-A7D7-577183F2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Varmistetaan IWS_LOG-rajapintalisenssi ja käyttäjien oikeudet. Yhdistetään Lemonsoft MCP ChatGPT:hen ja verrataan ensimmäisiä asiakas- ja myyntihakuja Lemonsoftin tietoihin.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948AF-C0AC-4027-974F-4471D231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7CAD19-F2A5-442E-8CF0-0FE618CD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B26E15-0B55-41BE-9034-00BC727D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Hyödyntämisen kehittäminen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D4C9EC-AD5E-42D2-8D71-14E39F23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Tehdään toistettavat haku- ja käyttöohjeet. Lemonsoft-tietojen rinnalla käytetään tarvittaessa hyväksyttyjä tiedostoja ja valittuja sähköposteja. Kokeillaan oikealla aineistolla ja tarkistetaan tiedot lähteistä.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9276A-8289-409B-98E0-0BB42BAC0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924175"/>
            <a:ext cx="34671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AB2D2-A549-425B-9BCC-CD8C421C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861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ED941F"/>
                </a:solidFill>
                <a:latin typeface="Nimbus Sans"/>
                <a:ea typeface="Nimbus Sans"/>
                <a:cs typeface="Nimbus Sans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D3FEC8-00DC-4278-8009-C39FA4B9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086100"/>
            <a:ext cx="31337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Käyttötavat osaksi arkea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5A54E-4D17-48CC-A2BF-807AC3BF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48075"/>
            <a:ext cx="34671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388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Opastetaan tiimit, kerätään kokemukset ja parannetaan ohjeita. Uusia käyttötapoja otetaan mukaan tarpeen mukaan. Kehitys jatkuu osana jatkuvaa pienkehitystä ja tukea.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A3FA0A-6CB7-47D4-A032-8495976A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19700"/>
            <a:ext cx="1112520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6F5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726F95-7859-4C03-9DA4-5863FF87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43525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00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MITÄ VALMISTUU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67BFFF-0180-4A4A-9E67-FEBA3226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29275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1350" b="0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Käyttöön otettu Lemonsoft MCP sekä testatut hakuohjeet ja käyttötavat. Jatkokehitys keskittyy tiedon hyödyntämiseen ja käyttäjien työn helpottamiseen.</a:t>
            </a:r>
          </a:p>
        </p:txBody>
      </p:sp>
    </p:spTree>
    <p:extLst>
      <p:ext uri="{BB962C8B-B14F-4D97-AF65-F5344CB8AC3E}">
        <p14:creationId xmlns:p14="http://schemas.microsoft.com/office/powerpoint/2010/main" val="150150902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06ACD-BCEE-45D7-A206-013BAC69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7D045-4EDA-43E4-9AC8-F7E62BBDA0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1cc49380549da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D36331-5BE4-4B1F-9469-B75B0742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F9F34-E04D-44FA-AC05-B38F8DED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4CDD4-1482-4F76-9F02-27C38489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1–5 / KALENTERIVIIKOT 40/2026–44/2026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FE2743-DA72-4FD7-BC66-424372CC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1/6: kartoitus ja aloitus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8182F-52D9-44E8-A5F5-D83128B4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23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05F8AA-6758-43E2-A752-33CB988F2117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3371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1577340"/>
                <a:gridCol w="1577340"/>
                <a:gridCol w="1577340"/>
                <a:gridCol w="1577340"/>
                <a:gridCol w="1577340"/>
              </a:tblGrid>
              <a:tr h="4381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40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44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Kartoitus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Johto ja tiimit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546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AI-suunnitelma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Johto ja tiimit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54606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AI-kickoff ja alkukoulutus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Ihmiset &amp; AI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9769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Tarjouksen toteutus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Pelikirja ja käytön tuki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Ihmiset &amp; AI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9769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976919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Uusmyynnin valmistelu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EAF36B-7059-490D-99B9-BC09E942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8EF4B1-B0D2-4ADA-B085-1017E258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Kartoitus viikolla 1, suunnitelma viikolla 2 ja kickoff viikolla 3. Sähköpostiyhteys kuuluu aloitukseen. Tarjouksen toteutus viikoilla 3–4. Uusmyynnin valmistelu alkaa viikolla 5.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D6B999-A277-4DBA-9C00-6BC7DE6D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19068958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CC08C-ACBF-4EA7-B9A9-7421C957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1F6AB-B04A-4580-84E0-EC20D9D748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c65e1f6d44db1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EE20C0-3EA7-4802-8FBC-1EAE1190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EB732-66C0-4123-BCD2-8FC476B3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989AE9-295B-48E5-B344-792DB137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6–10 / KALENTERIVIIKOT 45/2026–49/2026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4A4CB1-5E29-44FE-A66A-7452EC67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2/6: myynti ja MCP-käyttöönotto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64AC06-C37D-410A-AE97-7326E3D1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24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25A6D-8611-40C3-BCFD-E8BD92AE119C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33718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1577340"/>
                <a:gridCol w="1577340"/>
                <a:gridCol w="1577340"/>
                <a:gridCol w="1577340"/>
                <a:gridCol w="1577340"/>
              </a:tblGrid>
              <a:tr h="4381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6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45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7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46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8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47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9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48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10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49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Uusmyynnin valmistelu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MCP: käyttöönotto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Tech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Asiakasviestit, soitot ja jatkoviestit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MCP: hyödyntämisen kehitys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Tech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Vector-tilityksen tarkistus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Markkinoinnin raportti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A795EA-87A8-43C0-99A0-EDE443DD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08D07-002F-49F7-9246-5BBC1FE5E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Uusmyynnin valmistelu, viestit ja soitot toimivat ennen MCP:tä. Valmis Lemonsoft MCP otetaan käyttöön viikoilla 7–8. Sen jälkeen kehitetään hakuohjeita ja käyttötapoja oikealla aineistolla.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E677B-874F-4842-816B-FFAA8781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171406863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C89EDA-69F8-43C3-A312-BF390147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59941-117E-4DA4-AC92-3E8481D9CD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878de75e04155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6FF8CE-BBC5-4595-97D5-20DDA6CB6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0AB6B-BF43-4077-9785-09E366C1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3EF9C1-359C-40FF-BE16-7EC8E551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11–14 / KALENTERIVIIKOT 50/2026–53/2026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A942D-0D95-4918-B465-87BDCDC0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3/6: raportointi ja MCP:n käyttö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28FB4B-829D-4CB9-89BF-2ECA0FDB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25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55B47-6F6D-4D96-A9E2-07A5F2123674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1695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1971675"/>
                <a:gridCol w="1971675"/>
                <a:gridCol w="1971675"/>
                <a:gridCol w="1971675"/>
              </a:tblGrid>
              <a:tr h="4381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11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50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12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13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14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MCP: hyödyntämisen kehitys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Tech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Markkinoinnin raportti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06BFC2-1C07-4EE2-A080-9659DA73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28EDF9-9EBC-4503-A8DE-0115FB0E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</a:rPr>
              <a:t>Markkinoinnin raportti: seitsemän työviikkoa, viikot 10–12, 14 ja 15–17. MCP:n hyödyntämisen kehitys jatkuu viikolle 15.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60A717-F055-4A4E-A113-B5A1A3BC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140867828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75A1F4-402E-4C41-9ABF-4FE67BA7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8F95D-BE04-4A58-BC59-4866722E7E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572b016204ba6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84A921-23AD-4897-B059-8571C3D6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75B48-B0CC-4B7E-ACD6-B9870D52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7ECC06-0663-4076-97E8-18EAACD8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15–24 / KALENTERIVIIKOT 1/2027–10/2027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1A042-4BC5-496A-B284-E3994372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4/6: omavalvonta ja myynnin data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401C0-6983-4F22-9A6C-B486DE8A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26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88BAA6-68C1-4F8B-81C0-6047EC4BC82A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341356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</a:tblGrid>
              <a:tr h="394533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15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16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17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18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19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20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6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21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7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22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8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23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9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24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10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MCP: hyödyntämisen kehitys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Tech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</a:rPr>
                        <a:t>Markkinoinnin raportti</a:t>
                      </a:r>
                      <a:r>
                        <a:rPr sz="800" b="0">
                          <a:solidFill>
                            <a:srgbClr val="191A1C"/>
                          </a:solidFill>
                          <a:latin typeface="Nimbus Sans"/>
                        </a:rPr>
                        <a:t>  Markkinointi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Omavalvonnan kirjaustyökalu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Hävikin seuranta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MCP: käyttötapojen vakiinnuttaminen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Tech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327BB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Markkinointikone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Markkinointi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7258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Myynnin toimenpiteet Lemonsoft-datasta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Myynti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96818"/>
                    </a:solidFill>
                  </a:tcPr>
                </a:tc>
              </a:tr>
              <a:tr h="377379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BC2DC-A418-4375-9473-58292FC5B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198B0E-8257-4AC9-B19C-2F11B429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Markkinoinnin raportti jatkuu viikoilla 15–16. Omavalvontatyökalu viikoilla 15–16. MCP:n käyttötavat vakiinnutetaan viikoilla 16–18. Myynnin toimenpiteet Lemonsoft-datasta tehdään viikoilla 21–24, kun MCP-yhteys on testattu.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B8EC9-8468-4C5B-87D4-BB22AC73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20384482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CAD71C-C021-413F-8456-5537EAFC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9A835-1067-407A-9C7B-D363D7C6F2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da797cfa034d59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FB1910-002C-4E04-98B8-B30FCBBE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19429-1B31-4DFA-8F45-17FA7F32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7D2D37-5798-4052-9CD4-1213BC5B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25–34 / KALENTERIVIIKOT 11/2027–20/2027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19F07-8D0A-4CD2-BA51-D5AA0F64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5/6: tapahtumien koordinointi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D5D758-9688-4242-9484-63B66910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27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151F0-640B-4117-AB35-0697CF6DCE88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1695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  <a:gridCol w="788670"/>
              </a:tblGrid>
              <a:tr h="4381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25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26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27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28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14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29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15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30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16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31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17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32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18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33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19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34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20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Tapahtumien koordinointi AI:n avulla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Tapahtumakortti ja muutokset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5AED4-A389-4102-AEDA-77F56CFE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84A51-1988-4D7F-A6B8-1B4AC2AB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Ensin kevyt AI-projekti tapahtuman aikatauluun ja tehtävälistoihin. Sen käyttökokemukset ohjaavat yhteisen tapahtumakortin ja kuittauskäytäntöjen toteutusta.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2C8040-9CF1-4B18-B8ED-5DEB779D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96535018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55CBA-4799-4F6E-9556-4D6F465B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1438275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A1C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5CCAC4-543A-40B3-99D5-9C7B10CF15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56a2bf90c415d"/>
          <a:stretch xmlns:a="http://schemas.openxmlformats.org/drawingml/2006/main"/>
        </p:blipFill>
        <p:spPr>
          <a:xfrm xmlns:a="http://schemas.openxmlformats.org/drawingml/2006/main">
            <a:off x="657225" y="228635"/>
            <a:ext cx="1190625" cy="31425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BF6409-AF9A-4CA1-8F98-2A37B328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67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OY BOWLING AB / AI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1BE25-C488-4FFD-89A3-891E9F6B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95325"/>
            <a:ext cx="11125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941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87DC1-90F2-4BCF-9016-3555CA09C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33450"/>
            <a:ext cx="1112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defRPr>
            </a:pPr>
            <a:r>
              <a:rPr sz="975" b="1">
                <a:solidFill>
                  <a:srgbClr val="A45D00"/>
                </a:solidFill>
                <a:latin typeface="Nimbus Sans"/>
                <a:ea typeface="Nimbus Sans"/>
                <a:cs typeface="Nimbus Sans"/>
              </a:rPr>
              <a:t>KUMPPANUUSVIIKOT 35–50 / KALENTERIVIIKOT 21/2027–36/2027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D761F-5BE9-4484-8D84-E925FE35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23975"/>
            <a:ext cx="111252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>
                <a:solidFill>
                  <a:srgbClr val="191A1C"/>
                </a:solidFill>
                <a:latin typeface="Nimbus Sans"/>
                <a:ea typeface="Nimbus Sans"/>
                <a:cs typeface="Nimbus Sans"/>
              </a:rPr>
              <a:t>Roadmap 6/6: tapahtumakortti ja jatko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74CDAF-0EE0-4593-A2B3-2CB0994B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5795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28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832C5-6D4D-47C5-839D-04CBF43F04C4}"/>
              </a:ext>
            </a:extLst>
          </p:cNvPr>
          <p:cNvGraphicFramePr/>
          <p:nvPr/>
        </p:nvGraphicFramePr>
        <p:xfrm>
          <a:off xmlns:a="http://schemas.openxmlformats.org/drawingml/2006/main" x="533400" y="2324100"/>
          <a:ext xmlns:a="http://schemas.openxmlformats.org/drawingml/2006/main" cx="11125200" cy="1276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  <a:gridCol w="492919"/>
              </a:tblGrid>
              <a:tr h="4381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KUMPPANUUSVKO</a:t>
                      </a:r>
                    </a:p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KALENTERIVKO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35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36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37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38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24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39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25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40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26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41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27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42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28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43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29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44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30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45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31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46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32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47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33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48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34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49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35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50</a:t>
                      </a:r>
                    </a:p>
                    <a:p>
                      <a:r>
                        <a:rPr sz="750" b="1">
                          <a:solidFill>
                            <a:srgbClr val="FFFFFF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36</a:t>
                      </a:r>
                    </a:p>
                  </a:txBody>
                  <a:tcPr marL="91440" marR="91440" marT="45720" marB="45720">
                    <a:solidFill>
                      <a:srgbClr val="191A1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Tapahtumakortti ja muutokset</a:t>
                      </a:r>
                    </a:p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Operatiivinen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287C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r>
                        <a:rPr sz="10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>Jatkuva pienkehitys ja tuki</a:t>
                      </a:r>
                    </a:p>
                  </a:txBody>
                  <a:tcPr marL="91440" marR="91440" marT="45720" marB="45720">
                    <a:solidFill>
                      <a:srgbClr val="F8F8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191A1C"/>
                          </a:solidFill>
                          <a:latin typeface="Nimbus Sans"/>
                          <a:ea typeface="Nimbus Sans"/>
                          <a:cs typeface="Nimbus Sans"/>
                        </a:rPr>
                        <a:t/>
                      </a:r>
                    </a:p>
                  </a:txBody>
                  <a:tcPr marL="91440" marR="91440" marT="45720" marB="45720">
                    <a:solidFill>
                      <a:srgbClr val="B33D71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095DA7-E3E4-453A-80B8-825B0649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75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Ylärivi: kumppanuusviikko · Alarivi: kalenteriviikko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66E8F-1D04-43C0-9FA9-664F8058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20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Tapahtumakortti jatkuu viikolle 43. Keittiön suunnittelu ajoitetaan erikseen. MCP:n hyödyntämistä kehitetään jatkuvasti osana pienkehitystä ja tukea.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40EDDA-631D-438A-A592-0828521D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0382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66696D"/>
                </a:solidFill>
                <a:latin typeface="Nimbus Sans"/>
                <a:ea typeface="Nimbus Sans"/>
                <a:cs typeface="Nimbus Sans"/>
              </a:rPr>
              <a:t>Aikataulut ovat arvioita. Osa toteutuksista valmistuu arvioitua nopeammin, osa vie enemmän aikaa. Roadmapia päivitetään työn edetessä kokemusten, tarpeiden ja teknisten valmiuksien mukaan.</a:t>
            </a:r>
          </a:p>
        </p:txBody>
      </p:sp>
    </p:spTree>
    <p:extLst>
      <p:ext uri="{BB962C8B-B14F-4D97-AF65-F5344CB8AC3E}">
        <p14:creationId xmlns:p14="http://schemas.microsoft.com/office/powerpoint/2010/main" val="4325777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2026-10-12T12:26:15.4640000Z</dcterms:created>
  <dcterms:modified xsi:type="dcterms:W3CDTF">2026-10-12T12:26:15.4640000Z</dcterms:modified>
</coreProperties>
</file>